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rawings/drawing4.xml" ContentType="application/vnd.openxmlformats-officedocument.drawingml.chartshap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rawings/drawing2.xml" ContentType="application/vnd.openxmlformats-officedocument.drawingml.chartshape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slideLayouts/slideLayout10.xml" ContentType="application/vnd.openxmlformats-officedocument.presentationml.slideLayout+xml"/>
  <Default Extension="gif" ContentType="image/gif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10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rawings/drawing3.xml" ContentType="application/vnd.openxmlformats-officedocument.drawingml.chartshapes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notesMasterIdLst>
    <p:notesMasterId r:id="rId27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75" r:id="rId11"/>
    <p:sldId id="267" r:id="rId12"/>
    <p:sldId id="269" r:id="rId13"/>
    <p:sldId id="271" r:id="rId14"/>
    <p:sldId id="266" r:id="rId15"/>
    <p:sldId id="268" r:id="rId16"/>
    <p:sldId id="273" r:id="rId17"/>
    <p:sldId id="286" r:id="rId18"/>
    <p:sldId id="276" r:id="rId19"/>
    <p:sldId id="277" r:id="rId20"/>
    <p:sldId id="279" r:id="rId21"/>
    <p:sldId id="284" r:id="rId22"/>
    <p:sldId id="283" r:id="rId23"/>
    <p:sldId id="285" r:id="rId24"/>
    <p:sldId id="280" r:id="rId25"/>
    <p:sldId id="281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FF"/>
    <a:srgbClr val="CC00CC"/>
    <a:srgbClr val="00FF00"/>
    <a:srgbClr val="FF00FF"/>
    <a:srgbClr val="3333FF"/>
    <a:srgbClr val="FF9900"/>
    <a:srgbClr val="6666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54" autoAdjust="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272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7" d="100"/>
          <a:sy n="67" d="100"/>
        </p:scale>
        <p:origin x="-3276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0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 algn="ctr">
              <a:defRPr/>
            </a:pPr>
            <a:r>
              <a:rPr lang="ru-RU" dirty="0" smtClean="0"/>
              <a:t>Налоговые </a:t>
            </a:r>
            <a:r>
              <a:rPr lang="ru-RU" dirty="0"/>
              <a:t>доходы </a:t>
            </a:r>
            <a:r>
              <a:rPr lang="ru-RU" dirty="0" smtClean="0"/>
              <a:t>2016</a:t>
            </a:r>
            <a:endParaRPr lang="ru-RU" dirty="0"/>
          </a:p>
        </c:rich>
      </c:tx>
      <c:layout>
        <c:manualLayout>
          <c:xMode val="edge"/>
          <c:yMode val="edge"/>
          <c:x val="0.29492620086045529"/>
          <c:y val="1.468166291382335E-2"/>
        </c:manualLayout>
      </c:layout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Неналоговые доходы 2013</c:v>
                </c:pt>
              </c:strCache>
            </c:strRef>
          </c:tx>
          <c:explosion val="37"/>
          <c:dPt>
            <c:idx val="1"/>
            <c:spPr>
              <a:solidFill>
                <a:srgbClr val="FFFF00"/>
              </a:solidFill>
            </c:spPr>
          </c:dPt>
          <c:dPt>
            <c:idx val="3"/>
            <c:spPr>
              <a:solidFill>
                <a:srgbClr val="00B0F0"/>
              </a:solidFill>
            </c:spPr>
          </c:dPt>
          <c:dPt>
            <c:idx val="4"/>
            <c:spPr>
              <a:solidFill>
                <a:srgbClr val="FF0000"/>
              </a:solidFill>
            </c:spPr>
          </c:dPt>
          <c:dPt>
            <c:idx val="5"/>
            <c:spPr>
              <a:solidFill>
                <a:srgbClr val="00B050"/>
              </a:solidFill>
            </c:spPr>
          </c:dPt>
          <c:dLbls>
            <c:dLbl>
              <c:idx val="0"/>
              <c:layout>
                <c:manualLayout>
                  <c:x val="0.14230962105127973"/>
                  <c:y val="-8.3491838115887035E-2"/>
                </c:manualLayout>
              </c:layout>
              <c:dLblPos val="bestFit"/>
              <c:showVal val="1"/>
            </c:dLbl>
            <c:dLbl>
              <c:idx val="1"/>
              <c:layout>
                <c:manualLayout>
                  <c:x val="-8.8574511088981671E-3"/>
                  <c:y val="6.250226025380301E-2"/>
                </c:manualLayout>
              </c:layout>
              <c:dLblPos val="bestFit"/>
              <c:showVal val="1"/>
            </c:dLbl>
            <c:dLbl>
              <c:idx val="2"/>
              <c:layout>
                <c:manualLayout>
                  <c:x val="-0.15541048446197148"/>
                  <c:y val="-5.8658321953134876E-2"/>
                </c:manualLayout>
              </c:layout>
              <c:dLblPos val="bestFit"/>
              <c:showVal val="1"/>
            </c:dLbl>
            <c:dLbl>
              <c:idx val="3"/>
              <c:layout>
                <c:manualLayout>
                  <c:x val="-0.12620921834373142"/>
                  <c:y val="-0.17722865330203719"/>
                </c:manualLayout>
              </c:layout>
              <c:dLblPos val="bestFit"/>
              <c:showVal val="1"/>
            </c:dLbl>
            <c:dLbl>
              <c:idx val="4"/>
              <c:layout>
                <c:manualLayout>
                  <c:x val="0.13753772516611304"/>
                  <c:y val="-9.9950360521244855E-2"/>
                </c:manualLayout>
              </c:layout>
              <c:dLblPos val="bestFit"/>
              <c:showVal val="1"/>
            </c:dLbl>
            <c:dLbl>
              <c:idx val="5"/>
              <c:layout>
                <c:manualLayout>
                  <c:x val="2.6680347848630701E-2"/>
                  <c:y val="-6.7027934153855925E-2"/>
                </c:manualLayout>
              </c:layout>
              <c:dLblPos val="bestFit"/>
              <c:showVal val="1"/>
            </c:dLbl>
            <c:dLbl>
              <c:idx val="6"/>
              <c:layout>
                <c:manualLayout>
                  <c:x val="3.5351958854724676E-2"/>
                  <c:y val="-6.7034607284130937E-2"/>
                </c:manualLayout>
              </c:layout>
              <c:dLblPos val="bestFit"/>
              <c:showVal val="1"/>
            </c:dLbl>
            <c:dLblPos val="bestFit"/>
            <c:showVal val="1"/>
            <c:showLeaderLines val="1"/>
          </c:dLbls>
          <c:cat>
            <c:strRef>
              <c:f>Лист1!$A$2:$A$6</c:f>
              <c:strCache>
                <c:ptCount val="5"/>
                <c:pt idx="0">
                  <c:v>НДФЛ</c:v>
                </c:pt>
                <c:pt idx="1">
                  <c:v>Акцизы</c:v>
                </c:pt>
                <c:pt idx="2">
                  <c:v>Земельный налог</c:v>
                </c:pt>
                <c:pt idx="3">
                  <c:v>Налог на имущество</c:v>
                </c:pt>
                <c:pt idx="4">
                  <c:v>Государственная пошлина</c:v>
                </c:pt>
              </c:strCache>
            </c:strRef>
          </c:cat>
          <c:val>
            <c:numRef>
              <c:f>Лист1!$B$2:$B$6</c:f>
              <c:numCache>
                <c:formatCode>0.0%</c:formatCode>
                <c:ptCount val="5"/>
                <c:pt idx="0">
                  <c:v>0.2390000000000001</c:v>
                </c:pt>
                <c:pt idx="1">
                  <c:v>0.69600000000000073</c:v>
                </c:pt>
                <c:pt idx="2">
                  <c:v>3.6000000000000025E-2</c:v>
                </c:pt>
                <c:pt idx="3">
                  <c:v>1.6000000000000014E-2</c:v>
                </c:pt>
                <c:pt idx="4">
                  <c:v>1.2999999999999998E-2</c:v>
                </c:pt>
              </c:numCache>
            </c:numRef>
          </c:val>
        </c:ser>
        <c:dLbls>
          <c:showVal val="1"/>
        </c:dLbls>
      </c:pie3DChart>
    </c:plotArea>
    <c:legend>
      <c:legendPos val="r"/>
      <c:layout/>
      <c:txPr>
        <a:bodyPr anchor="t"/>
        <a:lstStyle/>
        <a:p>
          <a:pPr>
            <a:defRPr sz="15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11"/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2016</a:t>
            </a:r>
            <a:endParaRPr lang="ru-RU" dirty="0"/>
          </a:p>
        </c:rich>
      </c:tx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</c:v>
                </c:pt>
              </c:strCache>
            </c:strRef>
          </c:tx>
          <c:spPr>
            <a:ln>
              <a:solidFill>
                <a:srgbClr val="002060"/>
              </a:solidFill>
            </a:ln>
          </c:spPr>
          <c:dPt>
            <c:idx val="0"/>
            <c:spPr>
              <a:solidFill>
                <a:srgbClr val="00B0F0"/>
              </a:solidFill>
              <a:ln>
                <a:solidFill>
                  <a:srgbClr val="002060"/>
                </a:solidFill>
              </a:ln>
            </c:spPr>
          </c:dPt>
          <c:dPt>
            <c:idx val="1"/>
            <c:spPr>
              <a:solidFill>
                <a:srgbClr val="FFFF00"/>
              </a:solidFill>
              <a:ln>
                <a:solidFill>
                  <a:srgbClr val="002060"/>
                </a:solidFill>
              </a:ln>
            </c:spPr>
          </c:dPt>
          <c:dPt>
            <c:idx val="2"/>
            <c:spPr>
              <a:solidFill>
                <a:srgbClr val="00FF00"/>
              </a:solidFill>
              <a:ln>
                <a:solidFill>
                  <a:srgbClr val="002060"/>
                </a:solidFill>
              </a:ln>
            </c:spPr>
          </c:dPt>
          <c:dPt>
            <c:idx val="3"/>
            <c:spPr>
              <a:solidFill>
                <a:srgbClr val="CC00CC"/>
              </a:solidFill>
              <a:ln>
                <a:solidFill>
                  <a:srgbClr val="002060"/>
                </a:solidFill>
              </a:ln>
            </c:spPr>
          </c:dPt>
          <c:dLbls>
            <c:dLbl>
              <c:idx val="0"/>
              <c:layout>
                <c:manualLayout>
                  <c:x val="-0.14411220782992692"/>
                  <c:y val="3.992780493925123E-2"/>
                </c:manualLayout>
              </c:layout>
              <c:showPercent val="1"/>
            </c:dLbl>
            <c:dLbl>
              <c:idx val="1"/>
              <c:layout>
                <c:manualLayout>
                  <c:x val="2.7046703206032297E-2"/>
                  <c:y val="-2.6671132965861304E-2"/>
                </c:manualLayout>
              </c:layout>
              <c:showPercent val="1"/>
            </c:dLbl>
            <c:dLbl>
              <c:idx val="2"/>
              <c:layout>
                <c:manualLayout>
                  <c:x val="0.11876027257105264"/>
                  <c:y val="-7.3049372160126885E-2"/>
                </c:manualLayout>
              </c:layout>
              <c:showPercent val="1"/>
            </c:dLbl>
            <c:dLbl>
              <c:idx val="3"/>
              <c:layout>
                <c:manualLayout>
                  <c:x val="7.2628039965939639E-2"/>
                  <c:y val="-0.11647056372820742"/>
                </c:manualLayout>
              </c:layout>
              <c:showPercent val="1"/>
            </c:dLbl>
            <c:showPercent val="1"/>
            <c:showLeaderLines val="1"/>
          </c:dLbls>
          <c:cat>
            <c:strRef>
              <c:f>Лист1!$A$2:$A$4</c:f>
              <c:strCache>
                <c:ptCount val="3"/>
                <c:pt idx="0">
                  <c:v>Реализация муниципальных программ</c:v>
                </c:pt>
                <c:pt idx="1">
                  <c:v>Содержание главы поселения</c:v>
                </c:pt>
                <c:pt idx="2">
                  <c:v>Непрограммные расходы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25.9</c:v>
                </c:pt>
                <c:pt idx="1">
                  <c:v>6.7</c:v>
                </c:pt>
                <c:pt idx="2">
                  <c:v>67.400000000000006</c:v>
                </c:pt>
              </c:numCache>
            </c:numRef>
          </c:val>
        </c:ser>
        <c:dLbls>
          <c:showPercent val="1"/>
        </c:dLbls>
      </c:pie3DChart>
    </c:plotArea>
    <c:legend>
      <c:legendPos val="r"/>
      <c:layout>
        <c:manualLayout>
          <c:xMode val="edge"/>
          <c:yMode val="edge"/>
          <c:x val="0.63523021560572823"/>
          <c:y val="8.4952506463004701E-2"/>
          <c:w val="0.36476978439427415"/>
          <c:h val="0.91504749353699644"/>
        </c:manualLayout>
      </c:layout>
      <c:txPr>
        <a:bodyPr anchor="b"/>
        <a:lstStyle/>
        <a:p>
          <a:pPr>
            <a:defRPr sz="1400"/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dirty="0"/>
              <a:t>Неналоговые доходы </a:t>
            </a:r>
            <a:r>
              <a:rPr lang="ru-RU" dirty="0" smtClean="0"/>
              <a:t>2016</a:t>
            </a:r>
            <a:endParaRPr lang="ru-RU" dirty="0"/>
          </a:p>
        </c:rich>
      </c:tx>
      <c:layout/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5.3705181187589796E-2"/>
          <c:y val="0.20425885020092224"/>
          <c:w val="0.57946887408169678"/>
          <c:h val="0.7041713466626512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Неналоговые доходы 2013</c:v>
                </c:pt>
              </c:strCache>
            </c:strRef>
          </c:tx>
          <c:explosion val="37"/>
          <c:dPt>
            <c:idx val="1"/>
            <c:explosion val="10"/>
            <c:spPr>
              <a:solidFill>
                <a:srgbClr val="FFFF00"/>
              </a:solidFill>
            </c:spPr>
          </c:dPt>
          <c:dPt>
            <c:idx val="2"/>
            <c:explosion val="17"/>
          </c:dPt>
          <c:dPt>
            <c:idx val="3"/>
            <c:spPr>
              <a:solidFill>
                <a:srgbClr val="7030A0"/>
              </a:solidFill>
            </c:spPr>
          </c:dPt>
          <c:dLbls>
            <c:dLbl>
              <c:idx val="0"/>
              <c:layout>
                <c:manualLayout>
                  <c:x val="-0.16330440574546082"/>
                  <c:y val="2.9794631651464488E-2"/>
                </c:manualLayout>
              </c:layout>
              <c:dLblPos val="bestFit"/>
              <c:showVal val="1"/>
            </c:dLbl>
            <c:dLbl>
              <c:idx val="1"/>
              <c:layout/>
              <c:dLblPos val="bestFit"/>
              <c:showVal val="1"/>
            </c:dLbl>
            <c:dLbl>
              <c:idx val="2"/>
              <c:layout/>
              <c:dLblPos val="bestFit"/>
              <c:showVal val="1"/>
            </c:dLbl>
            <c:dLbl>
              <c:idx val="3"/>
              <c:layout>
                <c:manualLayout>
                  <c:x val="1.7268608685477159E-2"/>
                  <c:y val="-5.2280326697109795E-2"/>
                </c:manualLayout>
              </c:layout>
              <c:dLblPos val="bestFit"/>
              <c:showVal val="1"/>
            </c:dLbl>
            <c:dLbl>
              <c:idx val="4"/>
              <c:dLblPos val="bestFit"/>
              <c:showVal val="1"/>
            </c:dLbl>
            <c:delete val="1"/>
            <c:dLblPos val="bestFit"/>
          </c:dLbls>
          <c:cat>
            <c:strRef>
              <c:f>Лист1!$A$2:$A$5</c:f>
              <c:strCache>
                <c:ptCount val="4"/>
                <c:pt idx="0">
                  <c:v>Доходы от сдачи в аренду имущества
</c:v>
                </c:pt>
                <c:pt idx="1">
                  <c:v>Аренда земли</c:v>
                </c:pt>
                <c:pt idx="2">
                  <c:v>Прочие поступления от использования  имущества
</c:v>
                </c:pt>
                <c:pt idx="3">
                  <c:v>Прочие неналоговые доходы </c:v>
                </c:pt>
              </c:strCache>
            </c:strRef>
          </c:cat>
          <c:val>
            <c:numRef>
              <c:f>Лист1!$B$2:$B$5</c:f>
              <c:numCache>
                <c:formatCode>0.0%</c:formatCode>
                <c:ptCount val="4"/>
                <c:pt idx="0">
                  <c:v>0.41200000000000014</c:v>
                </c:pt>
                <c:pt idx="1">
                  <c:v>2.7000000000000014E-2</c:v>
                </c:pt>
                <c:pt idx="2">
                  <c:v>0.53700000000000003</c:v>
                </c:pt>
                <c:pt idx="3">
                  <c:v>2.4E-2</c:v>
                </c:pt>
              </c:numCache>
            </c:numRef>
          </c:val>
        </c:ser>
        <c:dLbls>
          <c:showVal val="1"/>
        </c:dLbls>
      </c:pie3DChart>
    </c:plotArea>
    <c:legend>
      <c:legendPos val="r"/>
      <c:layout>
        <c:manualLayout>
          <c:xMode val="edge"/>
          <c:yMode val="edge"/>
          <c:x val="0.65844158737808345"/>
          <c:y val="0.13221409802205822"/>
          <c:w val="0.32844058546530025"/>
          <c:h val="0.86778590197794159"/>
        </c:manualLayout>
      </c:layout>
      <c:txPr>
        <a:bodyPr anchor="t"/>
        <a:lstStyle/>
        <a:p>
          <a:pPr>
            <a:defRPr sz="15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>
        <c:manualLayout>
          <c:layoutTarget val="inner"/>
          <c:xMode val="edge"/>
          <c:yMode val="edge"/>
          <c:x val="0.15169888530903974"/>
          <c:y val="5.2594058749807528E-2"/>
          <c:w val="0.52380000105808378"/>
          <c:h val="0.76713847795072165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НДФЛ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Лист1!$A$2</c:f>
              <c:strCache>
                <c:ptCount val="1"/>
                <c:pt idx="0">
                  <c:v>Исполнение плана</c:v>
                </c:pt>
              </c:strCache>
            </c:strRef>
          </c:cat>
          <c:val>
            <c:numRef>
              <c:f>Лист1!$B$2</c:f>
              <c:numCache>
                <c:formatCode>0.0%</c:formatCode>
                <c:ptCount val="1"/>
                <c:pt idx="0">
                  <c:v>1.002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Акцизы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Лист1!$A$2</c:f>
              <c:strCache>
                <c:ptCount val="1"/>
                <c:pt idx="0">
                  <c:v>Исполнение плана</c:v>
                </c:pt>
              </c:strCache>
            </c:strRef>
          </c:cat>
          <c:val>
            <c:numRef>
              <c:f>Лист1!$C$2</c:f>
              <c:numCache>
                <c:formatCode>0.0%</c:formatCode>
                <c:ptCount val="1"/>
                <c:pt idx="0">
                  <c:v>1.026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Налог на имущество</c:v>
                </c:pt>
              </c:strCache>
            </c:strRef>
          </c:tx>
          <c:spPr>
            <a:solidFill>
              <a:srgbClr val="FFFF00"/>
            </a:solidFill>
          </c:spPr>
          <c:cat>
            <c:strRef>
              <c:f>Лист1!$A$2</c:f>
              <c:strCache>
                <c:ptCount val="1"/>
                <c:pt idx="0">
                  <c:v>Исполнение плана</c:v>
                </c:pt>
              </c:strCache>
            </c:strRef>
          </c:cat>
          <c:val>
            <c:numRef>
              <c:f>Лист1!$D$2</c:f>
              <c:numCache>
                <c:formatCode>0.0%</c:formatCode>
                <c:ptCount val="1"/>
                <c:pt idx="0">
                  <c:v>1.006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Земельный налог</c:v>
                </c:pt>
              </c:strCache>
            </c:strRef>
          </c:tx>
          <c:spPr>
            <a:solidFill>
              <a:srgbClr val="00FF00"/>
            </a:solidFill>
          </c:spPr>
          <c:cat>
            <c:strRef>
              <c:f>Лист1!$A$2</c:f>
              <c:strCache>
                <c:ptCount val="1"/>
                <c:pt idx="0">
                  <c:v>Исполнение плана</c:v>
                </c:pt>
              </c:strCache>
            </c:strRef>
          </c:cat>
          <c:val>
            <c:numRef>
              <c:f>Лист1!$E$2</c:f>
              <c:numCache>
                <c:formatCode>0.0%</c:formatCode>
                <c:ptCount val="1"/>
                <c:pt idx="0">
                  <c:v>1.0089999999999992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Госпошлина</c:v>
                </c:pt>
              </c:strCache>
            </c:strRef>
          </c:tx>
          <c:spPr>
            <a:solidFill>
              <a:srgbClr val="00B0F0"/>
            </a:solidFill>
          </c:spPr>
          <c:cat>
            <c:strRef>
              <c:f>Лист1!$A$2</c:f>
              <c:strCache>
                <c:ptCount val="1"/>
                <c:pt idx="0">
                  <c:v>Исполнение плана</c:v>
                </c:pt>
              </c:strCache>
            </c:strRef>
          </c:cat>
          <c:val>
            <c:numRef>
              <c:f>Лист1!$F$2</c:f>
              <c:numCache>
                <c:formatCode>0.0%</c:formatCode>
                <c:ptCount val="1"/>
                <c:pt idx="0">
                  <c:v>1.0169999999999992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Аренда земли</c:v>
                </c:pt>
              </c:strCache>
            </c:strRef>
          </c:tx>
          <c:spPr>
            <a:solidFill>
              <a:srgbClr val="6666FF"/>
            </a:solidFill>
          </c:spPr>
          <c:cat>
            <c:strRef>
              <c:f>Лист1!$A$2</c:f>
              <c:strCache>
                <c:ptCount val="1"/>
                <c:pt idx="0">
                  <c:v>Исполнение плана</c:v>
                </c:pt>
              </c:strCache>
            </c:strRef>
          </c:cat>
          <c:val>
            <c:numRef>
              <c:f>Лист1!$G$2</c:f>
              <c:numCache>
                <c:formatCode>0.0%</c:formatCode>
                <c:ptCount val="1"/>
                <c:pt idx="0">
                  <c:v>1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Аренда имущества</c:v>
                </c:pt>
              </c:strCache>
            </c:strRef>
          </c:tx>
          <c:dPt>
            <c:idx val="0"/>
            <c:spPr>
              <a:solidFill>
                <a:srgbClr val="CC00CC"/>
              </a:solidFill>
            </c:spPr>
          </c:dPt>
          <c:cat>
            <c:strRef>
              <c:f>Лист1!$A$2</c:f>
              <c:strCache>
                <c:ptCount val="1"/>
                <c:pt idx="0">
                  <c:v>Исполнение плана</c:v>
                </c:pt>
              </c:strCache>
            </c:strRef>
          </c:cat>
          <c:val>
            <c:numRef>
              <c:f>Лист1!$H$2</c:f>
              <c:numCache>
                <c:formatCode>0.0%</c:formatCode>
                <c:ptCount val="1"/>
                <c:pt idx="0">
                  <c:v>1</c:v>
                </c:pt>
              </c:numCache>
            </c:numRef>
          </c:val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Прочие поступления от использования имущества 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Исполнение плана</c:v>
                </c:pt>
              </c:strCache>
            </c:strRef>
          </c:cat>
          <c:val>
            <c:numRef>
              <c:f>Лист1!$I$2</c:f>
              <c:numCache>
                <c:formatCode>0.0%</c:formatCode>
                <c:ptCount val="1"/>
                <c:pt idx="0">
                  <c:v>1.077</c:v>
                </c:pt>
              </c:numCache>
            </c:numRef>
          </c:val>
        </c:ser>
        <c:ser>
          <c:idx val="8"/>
          <c:order val="8"/>
          <c:tx>
            <c:strRef>
              <c:f>Лист1!$J$1</c:f>
              <c:strCache>
                <c:ptCount val="1"/>
                <c:pt idx="0">
                  <c:v>Прочие неналоговые доходы 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Исполнение плана</c:v>
                </c:pt>
              </c:strCache>
            </c:strRef>
          </c:cat>
          <c:val>
            <c:numRef>
              <c:f>Лист1!$J$2</c:f>
              <c:numCache>
                <c:formatCode>0.0%</c:formatCode>
                <c:ptCount val="1"/>
                <c:pt idx="0">
                  <c:v>1</c:v>
                </c:pt>
              </c:numCache>
            </c:numRef>
          </c:val>
        </c:ser>
        <c:ser>
          <c:idx val="9"/>
          <c:order val="9"/>
          <c:tx>
            <c:strRef>
              <c:f>Лист1!$K$1</c:f>
              <c:strCache>
                <c:ptCount val="1"/>
              </c:strCache>
            </c:strRef>
          </c:tx>
          <c:spPr>
            <a:solidFill>
              <a:srgbClr val="CC99FF"/>
            </a:solidFill>
          </c:spPr>
          <c:cat>
            <c:strRef>
              <c:f>Лист1!$A$2</c:f>
              <c:strCache>
                <c:ptCount val="1"/>
                <c:pt idx="0">
                  <c:v>Исполнение плана</c:v>
                </c:pt>
              </c:strCache>
            </c:strRef>
          </c:cat>
          <c:val>
            <c:numRef>
              <c:f>Лист1!$K$2</c:f>
              <c:numCache>
                <c:formatCode>General</c:formatCode>
                <c:ptCount val="1"/>
              </c:numCache>
            </c:numRef>
          </c:val>
        </c:ser>
        <c:shape val="cylinder"/>
        <c:axId val="112063232"/>
        <c:axId val="112064768"/>
        <c:axId val="0"/>
      </c:bar3DChart>
      <c:catAx>
        <c:axId val="112063232"/>
        <c:scaling>
          <c:orientation val="minMax"/>
        </c:scaling>
        <c:axPos val="b"/>
        <c:tickLblPos val="nextTo"/>
        <c:crossAx val="112064768"/>
        <c:crosses val="autoZero"/>
        <c:auto val="1"/>
        <c:lblAlgn val="ctr"/>
        <c:lblOffset val="100"/>
      </c:catAx>
      <c:valAx>
        <c:axId val="112064768"/>
        <c:scaling>
          <c:orientation val="minMax"/>
        </c:scaling>
        <c:axPos val="l"/>
        <c:majorGridlines/>
        <c:numFmt formatCode="0.0%" sourceLinked="1"/>
        <c:tickLblPos val="nextTo"/>
        <c:crossAx val="11206323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9042566341477618"/>
          <c:y val="5.9654319454701114E-2"/>
          <c:w val="0.30957433301061915"/>
          <c:h val="0.77953838462393066"/>
        </c:manualLayout>
      </c:layout>
      <c:txPr>
        <a:bodyPr/>
        <a:lstStyle/>
        <a:p>
          <a:pPr>
            <a:defRPr sz="15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otX val="30"/>
      <c:perspective val="30"/>
    </c:view3D>
    <c:plotArea>
      <c:layout>
        <c:manualLayout>
          <c:layoutTarget val="inner"/>
          <c:xMode val="edge"/>
          <c:yMode val="edge"/>
          <c:x val="6.3589589373645145E-2"/>
          <c:y val="0.22197949334133393"/>
          <c:w val="0.53419909025139023"/>
          <c:h val="0.69971719888211659"/>
        </c:manualLayout>
      </c:layout>
      <c:pie3DChart>
        <c:varyColors val="1"/>
        <c:dLbls>
          <c:showVal val="1"/>
        </c:dLbls>
      </c:pie3DChart>
    </c:plotArea>
    <c:legend>
      <c:legendPos val="r"/>
      <c:layout>
        <c:manualLayout>
          <c:xMode val="edge"/>
          <c:yMode val="edge"/>
          <c:x val="0.65743908436681164"/>
          <c:y val="0.18633234608362512"/>
          <c:w val="0.33131706378466241"/>
          <c:h val="0.77101123320697829"/>
        </c:manualLayout>
      </c:layout>
      <c:txPr>
        <a:bodyPr anchor="t"/>
        <a:lstStyle/>
        <a:p>
          <a:pPr>
            <a:defRPr sz="11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dirty="0"/>
              <a:t>Безвозмездные поступления </a:t>
            </a:r>
            <a:r>
              <a:rPr lang="ru-RU" dirty="0" smtClean="0"/>
              <a:t>2016</a:t>
            </a:r>
            <a:endParaRPr lang="ru-RU" dirty="0"/>
          </a:p>
        </c:rich>
      </c:tx>
      <c:layout>
        <c:manualLayout>
          <c:xMode val="edge"/>
          <c:yMode val="edge"/>
          <c:x val="0.17287291354600448"/>
          <c:y val="1.3064392022285588E-2"/>
        </c:manualLayout>
      </c:layout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Безвозмездные поступления 2013</c:v>
                </c:pt>
              </c:strCache>
            </c:strRef>
          </c:tx>
          <c:dPt>
            <c:idx val="0"/>
            <c:spPr>
              <a:solidFill>
                <a:srgbClr val="00FF00"/>
              </a:solidFill>
            </c:spPr>
          </c:dPt>
          <c:dPt>
            <c:idx val="1"/>
            <c:spPr>
              <a:solidFill>
                <a:srgbClr val="FFFF00"/>
              </a:solidFill>
            </c:spPr>
          </c:dPt>
          <c:dPt>
            <c:idx val="2"/>
            <c:spPr>
              <a:solidFill>
                <a:srgbClr val="7030A0"/>
              </a:solidFill>
            </c:spPr>
          </c:dPt>
          <c:dPt>
            <c:idx val="3"/>
            <c:spPr>
              <a:solidFill>
                <a:srgbClr val="00B0F0"/>
              </a:solidFill>
            </c:spPr>
          </c:dPt>
          <c:dPt>
            <c:idx val="4"/>
            <c:spPr>
              <a:solidFill>
                <a:srgbClr val="CC99FF"/>
              </a:solidFill>
            </c:spPr>
          </c:dPt>
          <c:dPt>
            <c:idx val="5"/>
            <c:spPr>
              <a:solidFill>
                <a:srgbClr val="FF0000"/>
              </a:solidFill>
            </c:spPr>
          </c:dPt>
          <c:dLbls>
            <c:dLbl>
              <c:idx val="0"/>
              <c:layout>
                <c:manualLayout>
                  <c:x val="-0.14280046469932467"/>
                  <c:y val="6.9013250928223416E-3"/>
                </c:manualLayout>
              </c:layout>
              <c:dLblPos val="bestFit"/>
              <c:showVal val="1"/>
            </c:dLbl>
            <c:dLbl>
              <c:idx val="1"/>
              <c:layout>
                <c:manualLayout>
                  <c:x val="8.4735556202567546E-3"/>
                  <c:y val="-8.888072793009287E-3"/>
                </c:manualLayout>
              </c:layout>
              <c:dLblPos val="bestFit"/>
              <c:showVal val="1"/>
            </c:dLbl>
            <c:dLbl>
              <c:idx val="2"/>
              <c:layout>
                <c:manualLayout>
                  <c:x val="1.0988362404177257E-2"/>
                  <c:y val="1.6431987666665308E-2"/>
                </c:manualLayout>
              </c:layout>
              <c:dLblPos val="bestFit"/>
              <c:showVal val="1"/>
            </c:dLbl>
            <c:dLbl>
              <c:idx val="3"/>
              <c:layout>
                <c:manualLayout>
                  <c:x val="-3.1020619356469985E-2"/>
                  <c:y val="8.1892478339169548E-3"/>
                </c:manualLayout>
              </c:layout>
              <c:dLblPos val="bestFit"/>
              <c:showVal val="1"/>
            </c:dLbl>
            <c:dLbl>
              <c:idx val="4"/>
              <c:layout>
                <c:manualLayout>
                  <c:x val="0.12141311406012359"/>
                  <c:y val="-0.14381478189666186"/>
                </c:manualLayout>
              </c:layout>
              <c:dLblPos val="bestFit"/>
              <c:showVal val="1"/>
            </c:dLbl>
            <c:dLbl>
              <c:idx val="5"/>
              <c:layout>
                <c:manualLayout>
                  <c:x val="8.80448149439335E-2"/>
                  <c:y val="3.9108480402040374E-2"/>
                </c:manualLayout>
              </c:layout>
              <c:dLblPos val="bestFit"/>
              <c:showVal val="1"/>
            </c:dLbl>
            <c:delete val="1"/>
            <c:dLblPos val="bestFit"/>
          </c:dLbls>
          <c:cat>
            <c:strRef>
              <c:f>Лист1!$A$2:$A$11</c:f>
              <c:strCache>
                <c:ptCount val="10"/>
                <c:pt idx="0">
                  <c:v>дотации</c:v>
                </c:pt>
                <c:pt idx="1">
                  <c:v>субвенции</c:v>
                </c:pt>
                <c:pt idx="2">
                  <c:v>на ПВУ</c:v>
                </c:pt>
                <c:pt idx="3">
                  <c:v>на жилье детя-сиротам</c:v>
                </c:pt>
                <c:pt idx="4">
                  <c:v>Иные межбюджетные трансферты</c:v>
                </c:pt>
                <c:pt idx="5">
                  <c:v>на ремонт дорог</c:v>
                </c:pt>
                <c:pt idx="6">
                  <c:v>на ремонт и(или переустройство жилых помещений отдельных категорий граждан)</c:v>
                </c:pt>
                <c:pt idx="7">
                  <c:v>на строительные материалы для ремонта изгороди на стадионе</c:v>
                </c:pt>
                <c:pt idx="8">
                  <c:v>на исполнение судебных актов по обеспечению жилыми помещениями детей-сирот</c:v>
                </c:pt>
                <c:pt idx="9">
                  <c:v>по обеспечению сбалансированности бюджетов</c:v>
                </c:pt>
              </c:strCache>
            </c:strRef>
          </c:cat>
          <c:val>
            <c:numRef>
              <c:f>Лист1!$B$2:$B$11</c:f>
              <c:numCache>
                <c:formatCode>0.0%</c:formatCode>
                <c:ptCount val="10"/>
                <c:pt idx="0">
                  <c:v>0.52700000000000002</c:v>
                </c:pt>
                <c:pt idx="1">
                  <c:v>8.9000000000000065E-2</c:v>
                </c:pt>
                <c:pt idx="2">
                  <c:v>1.900000000000001E-2</c:v>
                </c:pt>
                <c:pt idx="3">
                  <c:v>7.0000000000000021E-2</c:v>
                </c:pt>
                <c:pt idx="4">
                  <c:v>0.38400000000000017</c:v>
                </c:pt>
                <c:pt idx="5">
                  <c:v>0.33100000000000024</c:v>
                </c:pt>
                <c:pt idx="6">
                  <c:v>3.0000000000000014E-3</c:v>
                </c:pt>
                <c:pt idx="7">
                  <c:v>8.0000000000000071E-3</c:v>
                </c:pt>
                <c:pt idx="8">
                  <c:v>3.5999999999999997E-2</c:v>
                </c:pt>
                <c:pt idx="9">
                  <c:v>6.0000000000000027E-3</c:v>
                </c:pt>
              </c:numCache>
            </c:numRef>
          </c:val>
        </c:ser>
        <c:dLbls>
          <c:showVal val="1"/>
        </c:dLbls>
      </c:pie3DChart>
    </c:plotArea>
    <c:legend>
      <c:legendPos val="r"/>
      <c:layout>
        <c:manualLayout>
          <c:xMode val="edge"/>
          <c:yMode val="edge"/>
          <c:x val="0.74914892119266441"/>
          <c:y val="2.4244905572906192E-2"/>
          <c:w val="0.2506038601074978"/>
          <c:h val="0.9757550944270944"/>
        </c:manualLayout>
      </c:layout>
      <c:txPr>
        <a:bodyPr anchor="t"/>
        <a:lstStyle/>
        <a:p>
          <a:pPr>
            <a:defRPr sz="14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perspective val="30"/>
    </c:view3D>
    <c:plotArea>
      <c:layout>
        <c:manualLayout>
          <c:layoutTarget val="inner"/>
          <c:xMode val="edge"/>
          <c:yMode val="edge"/>
          <c:x val="0.1084671147650261"/>
          <c:y val="0.23442121058279056"/>
          <c:w val="0.39288202204001677"/>
          <c:h val="0.71107137521118513"/>
        </c:manualLayout>
      </c:layout>
      <c:bar3DChart>
        <c:barDir val="col"/>
        <c:grouping val="standard"/>
        <c:ser>
          <c:idx val="1"/>
          <c:order val="0"/>
          <c:tx>
            <c:strRef>
              <c:f>Лист1!$C$1</c:f>
              <c:strCache>
                <c:ptCount val="1"/>
                <c:pt idx="0">
                  <c:v>Налоговые доходы</c:v>
                </c:pt>
              </c:strCache>
            </c:strRef>
          </c:tx>
          <c:spPr>
            <a:solidFill>
              <a:srgbClr val="7030A0"/>
            </a:solidFill>
          </c:spPr>
          <c:cat>
            <c:strRef>
              <c:f>Лист1!$A$2:$A$4</c:f>
              <c:strCache>
                <c:ptCount val="2"/>
                <c:pt idx="0">
                  <c:v>План, тыс. руб.</c:v>
                </c:pt>
                <c:pt idx="1">
                  <c:v>Факт, тыс. руб.</c:v>
                </c:pt>
              </c:strCache>
            </c:strRef>
          </c:cat>
          <c:val>
            <c:numRef>
              <c:f>Лист1!$C$2:$C$4</c:f>
              <c:numCache>
                <c:formatCode>#,##0.0</c:formatCode>
                <c:ptCount val="3"/>
                <c:pt idx="0">
                  <c:v>3131.3</c:v>
                </c:pt>
                <c:pt idx="1">
                  <c:v>3190.9</c:v>
                </c:pt>
              </c:numCache>
            </c:numRef>
          </c:val>
        </c:ser>
        <c:ser>
          <c:idx val="2"/>
          <c:order val="1"/>
          <c:tx>
            <c:strRef>
              <c:f>Лист1!$B$1</c:f>
              <c:strCache>
                <c:ptCount val="1"/>
                <c:pt idx="0">
                  <c:v>Неналоговые доходы</c:v>
                </c:pt>
              </c:strCache>
            </c:strRef>
          </c:tx>
          <c:dLbls>
            <c:dLbl>
              <c:idx val="0"/>
              <c:layout>
                <c:manualLayout>
                  <c:x val="1.9430515253484062E-2"/>
                  <c:y val="1.7860181498820821E-2"/>
                </c:manualLayout>
              </c:layout>
              <c:showVal val="1"/>
            </c:dLbl>
            <c:dLbl>
              <c:idx val="1"/>
              <c:layout>
                <c:manualLayout>
                  <c:x val="5.8291545760452167E-2"/>
                  <c:y val="4.0185408372346812E-2"/>
                </c:manualLayout>
              </c:layout>
              <c:showVal val="1"/>
            </c:dLbl>
            <c:showVal val="1"/>
          </c:dLbls>
          <c:cat>
            <c:strRef>
              <c:f>Лист1!$A$2:$A$4</c:f>
              <c:strCache>
                <c:ptCount val="2"/>
                <c:pt idx="0">
                  <c:v>План, тыс. руб.</c:v>
                </c:pt>
                <c:pt idx="1">
                  <c:v>Факт, тыс. руб.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70.7</c:v>
                </c:pt>
                <c:pt idx="1">
                  <c:v>74.400000000000006</c:v>
                </c:pt>
              </c:numCache>
            </c:numRef>
          </c:val>
        </c:ser>
        <c:ser>
          <c:idx val="3"/>
          <c:order val="2"/>
          <c:tx>
            <c:strRef>
              <c:f>Лист1!$D$1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cat>
            <c:strRef>
              <c:f>Лист1!$A$2:$A$4</c:f>
              <c:strCache>
                <c:ptCount val="2"/>
                <c:pt idx="0">
                  <c:v>План, тыс. руб.</c:v>
                </c:pt>
                <c:pt idx="1">
                  <c:v>Факт, тыс. руб.</c:v>
                </c:pt>
              </c:strCache>
            </c:strRef>
          </c:cat>
          <c:val>
            <c:numRef>
              <c:f>Лист1!$D$2:$D$3</c:f>
              <c:numCache>
                <c:formatCode>#,##0.0</c:formatCode>
                <c:ptCount val="2"/>
                <c:pt idx="0">
                  <c:v>13665.4</c:v>
                </c:pt>
                <c:pt idx="1">
                  <c:v>12754.6</c:v>
                </c:pt>
              </c:numCache>
            </c:numRef>
          </c:val>
        </c:ser>
        <c:dLbls>
          <c:showVal val="1"/>
        </c:dLbls>
        <c:shape val="cylinder"/>
        <c:axId val="112096384"/>
        <c:axId val="112097920"/>
        <c:axId val="117983424"/>
      </c:bar3DChart>
      <c:catAx>
        <c:axId val="112096384"/>
        <c:scaling>
          <c:orientation val="minMax"/>
        </c:scaling>
        <c:axPos val="b"/>
        <c:majorTickMark val="in"/>
        <c:tickLblPos val="high"/>
        <c:txPr>
          <a:bodyPr/>
          <a:lstStyle/>
          <a:p>
            <a: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12097920"/>
        <c:crosses val="autoZero"/>
        <c:auto val="1"/>
        <c:lblAlgn val="ctr"/>
        <c:lblOffset val="100"/>
      </c:catAx>
      <c:valAx>
        <c:axId val="112097920"/>
        <c:scaling>
          <c:orientation val="minMax"/>
        </c:scaling>
        <c:axPos val="l"/>
        <c:majorGridlines/>
        <c:numFmt formatCode="#,##0.0" sourceLinked="1"/>
        <c:tickLblPos val="nextTo"/>
        <c:crossAx val="112096384"/>
        <c:crosses val="autoZero"/>
        <c:crossBetween val="between"/>
      </c:valAx>
      <c:serAx>
        <c:axId val="117983424"/>
        <c:scaling>
          <c:orientation val="minMax"/>
        </c:scaling>
        <c:axPos val="b"/>
        <c:tickLblPos val="nextTo"/>
        <c:txPr>
          <a:bodyPr/>
          <a:lstStyle/>
          <a:p>
            <a:pPr>
              <a:defRPr sz="15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12097920"/>
        <c:crosses val="autoZero"/>
      </c:serAx>
    </c:plotArea>
    <c:legend>
      <c:legendPos val="r"/>
      <c:layout/>
      <c:txPr>
        <a:bodyPr/>
        <a:lstStyle/>
        <a:p>
          <a:pPr>
            <a:defRPr sz="15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10"/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Удельный вес, </a:t>
            </a:r>
            <a:r>
              <a:rPr lang="ru-RU" dirty="0"/>
              <a:t>%</a:t>
            </a:r>
          </a:p>
        </c:rich>
      </c:tx>
      <c:layout>
        <c:manualLayout>
          <c:xMode val="edge"/>
          <c:yMode val="edge"/>
          <c:x val="0.4473611111111111"/>
          <c:y val="8.3333333333333367E-3"/>
        </c:manualLayout>
      </c:layout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Расходы, %</c:v>
                </c:pt>
              </c:strCache>
            </c:strRef>
          </c:tx>
          <c:dPt>
            <c:idx val="0"/>
            <c:spPr>
              <a:solidFill>
                <a:srgbClr val="FF00FF"/>
              </a:solidFill>
            </c:spPr>
          </c:dPt>
          <c:dPt>
            <c:idx val="1"/>
            <c:spPr>
              <a:solidFill>
                <a:srgbClr val="FFFF00"/>
              </a:solidFill>
            </c:spPr>
          </c:dPt>
          <c:dPt>
            <c:idx val="3"/>
            <c:explosion val="18"/>
            <c:spPr>
              <a:solidFill>
                <a:srgbClr val="FF9900"/>
              </a:solidFill>
            </c:spPr>
          </c:dPt>
          <c:dPt>
            <c:idx val="4"/>
            <c:spPr>
              <a:solidFill>
                <a:srgbClr val="00FF00"/>
              </a:solidFill>
            </c:spPr>
          </c:dPt>
          <c:dPt>
            <c:idx val="8"/>
            <c:explosion val="15"/>
            <c:spPr>
              <a:solidFill>
                <a:srgbClr val="6666FF"/>
              </a:solidFill>
              <a:ln>
                <a:solidFill>
                  <a:schemeClr val="tx2"/>
                </a:solidFill>
              </a:ln>
            </c:spPr>
          </c:dPt>
          <c:dPt>
            <c:idx val="9"/>
            <c:spPr>
              <a:solidFill>
                <a:srgbClr val="CC99FF"/>
              </a:solidFill>
            </c:spPr>
          </c:dPt>
          <c:dPt>
            <c:idx val="11"/>
            <c:explosion val="13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dPt>
          <c:dLbls>
            <c:dLbl>
              <c:idx val="0"/>
              <c:layout>
                <c:manualLayout>
                  <c:x val="-3.0506707494896472E-2"/>
                  <c:y val="0.10071259842519689"/>
                </c:manualLayout>
              </c:layout>
              <c:showVal val="1"/>
            </c:dLbl>
            <c:dLbl>
              <c:idx val="2"/>
              <c:layout>
                <c:manualLayout>
                  <c:x val="4.1188696898998824E-2"/>
                  <c:y val="-6.7926946631671037E-2"/>
                </c:manualLayout>
              </c:layout>
              <c:showVal val="1"/>
            </c:dLbl>
            <c:dLbl>
              <c:idx val="3"/>
              <c:layout>
                <c:manualLayout>
                  <c:x val="6.6178672110430659E-2"/>
                  <c:y val="-6.2614829396325469E-2"/>
                </c:manualLayout>
              </c:layout>
              <c:showVal val="1"/>
            </c:dLbl>
            <c:dLbl>
              <c:idx val="6"/>
              <c:layout>
                <c:manualLayout>
                  <c:x val="9.5176314766209788E-2"/>
                  <c:y val="-0.21276268591426076"/>
                </c:manualLayout>
              </c:layout>
              <c:showVal val="1"/>
            </c:dLbl>
            <c:dLbl>
              <c:idx val="7"/>
              <c:layout>
                <c:manualLayout>
                  <c:x val="0.11996828521434819"/>
                  <c:y val="8.9178258967629015E-2"/>
                </c:manualLayout>
              </c:layout>
              <c:showVal val="1"/>
            </c:dLbl>
            <c:dLbl>
              <c:idx val="8"/>
              <c:layout>
                <c:manualLayout>
                  <c:x val="-6.753681831437737E-2"/>
                  <c:y val="3.0264654418197725E-2"/>
                </c:manualLayout>
              </c:layout>
              <c:showVal val="1"/>
            </c:dLbl>
            <c:dLbl>
              <c:idx val="9"/>
              <c:layout>
                <c:manualLayout>
                  <c:x val="-2.4806551958782924E-2"/>
                  <c:y val="-0.1072635608048994"/>
                </c:manualLayout>
              </c:layout>
              <c:showVal val="1"/>
            </c:dLbl>
            <c:dLbl>
              <c:idx val="11"/>
              <c:layout>
                <c:manualLayout>
                  <c:x val="-0.10931776757072033"/>
                  <c:y val="-1.3023403324584433E-2"/>
                </c:manualLayout>
              </c:layout>
              <c:showVal val="1"/>
            </c:dLbl>
            <c:showVal val="1"/>
            <c:showLeaderLines val="1"/>
          </c:dLbls>
          <c:cat>
            <c:strRef>
              <c:f>Лист1!$A$2:$A$12</c:f>
              <c:strCache>
                <c:ptCount val="11"/>
                <c:pt idx="0">
                  <c:v>0102</c:v>
                </c:pt>
                <c:pt idx="1">
                  <c:v>0104</c:v>
                </c:pt>
                <c:pt idx="2">
                  <c:v>0113</c:v>
                </c:pt>
                <c:pt idx="3">
                  <c:v>0203</c:v>
                </c:pt>
                <c:pt idx="4">
                  <c:v>0309</c:v>
                </c:pt>
                <c:pt idx="5">
                  <c:v>0314</c:v>
                </c:pt>
                <c:pt idx="6">
                  <c:v>0409</c:v>
                </c:pt>
                <c:pt idx="7">
                  <c:v>0503</c:v>
                </c:pt>
                <c:pt idx="8">
                  <c:v>0801</c:v>
                </c:pt>
                <c:pt idx="9">
                  <c:v>1003</c:v>
                </c:pt>
                <c:pt idx="10">
                  <c:v>1004</c:v>
                </c:pt>
              </c:strCache>
            </c:strRef>
          </c:cat>
          <c:val>
            <c:numRef>
              <c:f>Лист1!$B$2:$B$12</c:f>
              <c:numCache>
                <c:formatCode>0.0%</c:formatCode>
                <c:ptCount val="11"/>
                <c:pt idx="0">
                  <c:v>6.8000000000000019E-2</c:v>
                </c:pt>
                <c:pt idx="1">
                  <c:v>0.253</c:v>
                </c:pt>
                <c:pt idx="2">
                  <c:v>2.5000000000000001E-2</c:v>
                </c:pt>
                <c:pt idx="3">
                  <c:v>1.6000000000000004E-2</c:v>
                </c:pt>
                <c:pt idx="4">
                  <c:v>3.0000000000000005E-3</c:v>
                </c:pt>
                <c:pt idx="5">
                  <c:v>3.0000000000000005E-3</c:v>
                </c:pt>
                <c:pt idx="6">
                  <c:v>0.38700000000000007</c:v>
                </c:pt>
                <c:pt idx="7">
                  <c:v>0.14800000000000002</c:v>
                </c:pt>
                <c:pt idx="8">
                  <c:v>3.0000000000000005E-3</c:v>
                </c:pt>
                <c:pt idx="9">
                  <c:v>2.0000000000000005E-3</c:v>
                </c:pt>
                <c:pt idx="10">
                  <c:v>9.0000000000000011E-2</c:v>
                </c:pt>
              </c:numCache>
            </c:numRef>
          </c:val>
        </c:ser>
        <c:dLbls>
          <c:showPercent val="1"/>
        </c:dLbls>
        <c:firstSliceAng val="0"/>
      </c:pieChart>
    </c:plotArea>
    <c:legend>
      <c:legendPos val="r"/>
      <c:layout>
        <c:manualLayout>
          <c:xMode val="edge"/>
          <c:yMode val="edge"/>
          <c:x val="0.82424990278992905"/>
          <c:y val="3.7553368328958892E-2"/>
          <c:w val="0.16649083795081171"/>
          <c:h val="0.93135170603674544"/>
        </c:manualLayout>
      </c:layout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>
        <c:manualLayout>
          <c:layoutTarget val="inner"/>
          <c:xMode val="edge"/>
          <c:yMode val="edge"/>
          <c:x val="0.13406198914406375"/>
          <c:y val="4.2593473259386075E-2"/>
          <c:w val="0.49660975169425725"/>
          <c:h val="0.76713847795072165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01 - Модернизация автомобильных дорог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Лист1!$A$2</c:f>
              <c:strCache>
                <c:ptCount val="1"/>
                <c:pt idx="0">
                  <c:v>Исполнение плана</c:v>
                </c:pt>
              </c:strCache>
            </c:strRef>
          </c:cat>
          <c:val>
            <c:numRef>
              <c:f>Лист1!$B$2</c:f>
              <c:numCache>
                <c:formatCode>0.0%</c:formatCode>
                <c:ptCount val="1"/>
                <c:pt idx="0">
                  <c:v>0.622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02 - Культура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Лист1!$A$2</c:f>
              <c:strCache>
                <c:ptCount val="1"/>
                <c:pt idx="0">
                  <c:v>Исполнение плана</c:v>
                </c:pt>
              </c:strCache>
            </c:strRef>
          </c:cat>
          <c:val>
            <c:numRef>
              <c:f>Лист1!$C$2</c:f>
              <c:numCache>
                <c:formatCode>0.0%</c:formatCode>
                <c:ptCount val="1"/>
                <c:pt idx="0">
                  <c:v>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03 - Спорт</c:v>
                </c:pt>
              </c:strCache>
            </c:strRef>
          </c:tx>
          <c:spPr>
            <a:solidFill>
              <a:srgbClr val="FFFF00"/>
            </a:solidFill>
          </c:spPr>
          <c:cat>
            <c:strRef>
              <c:f>Лист1!$A$2</c:f>
              <c:strCache>
                <c:ptCount val="1"/>
                <c:pt idx="0">
                  <c:v>Исполнение плана</c:v>
                </c:pt>
              </c:strCache>
            </c:strRef>
          </c:cat>
          <c:val>
            <c:numRef>
              <c:f>Лист1!$D$2</c:f>
              <c:numCache>
                <c:formatCode>0.0%</c:formatCode>
                <c:ptCount val="1"/>
                <c:pt idx="0">
                  <c:v>1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04 - Благоустройство</c:v>
                </c:pt>
              </c:strCache>
            </c:strRef>
          </c:tx>
          <c:spPr>
            <a:solidFill>
              <a:srgbClr val="00FF00"/>
            </a:solidFill>
          </c:spPr>
          <c:cat>
            <c:strRef>
              <c:f>Лист1!$A$2</c:f>
              <c:strCache>
                <c:ptCount val="1"/>
                <c:pt idx="0">
                  <c:v>Исполнение плана</c:v>
                </c:pt>
              </c:strCache>
            </c:strRef>
          </c:cat>
          <c:val>
            <c:numRef>
              <c:f>Лист1!$E$2</c:f>
              <c:numCache>
                <c:formatCode>0.0%</c:formatCode>
                <c:ptCount val="1"/>
                <c:pt idx="0">
                  <c:v>0.72499999999999998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05 - Контроль качества питьевой воды</c:v>
                </c:pt>
              </c:strCache>
            </c:strRef>
          </c:tx>
          <c:spPr>
            <a:solidFill>
              <a:srgbClr val="00B0F0"/>
            </a:solidFill>
          </c:spPr>
          <c:cat>
            <c:strRef>
              <c:f>Лист1!$A$2</c:f>
              <c:strCache>
                <c:ptCount val="1"/>
                <c:pt idx="0">
                  <c:v>Исполнение плана</c:v>
                </c:pt>
              </c:strCache>
            </c:strRef>
          </c:cat>
          <c:val>
            <c:numRef>
              <c:f>Лист1!$F$2</c:f>
              <c:numCache>
                <c:formatCode>0.0%</c:formatCode>
                <c:ptCount val="1"/>
                <c:pt idx="0">
                  <c:v>0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06 - Уличное освещение</c:v>
                </c:pt>
              </c:strCache>
            </c:strRef>
          </c:tx>
          <c:spPr>
            <a:solidFill>
              <a:srgbClr val="6666FF"/>
            </a:solidFill>
          </c:spPr>
          <c:cat>
            <c:strRef>
              <c:f>Лист1!$A$2</c:f>
              <c:strCache>
                <c:ptCount val="1"/>
                <c:pt idx="0">
                  <c:v>Исполнение плана</c:v>
                </c:pt>
              </c:strCache>
            </c:strRef>
          </c:cat>
          <c:val>
            <c:numRef>
              <c:f>Лист1!$G$2</c:f>
              <c:numCache>
                <c:formatCode>0.0%</c:formatCode>
                <c:ptCount val="1"/>
                <c:pt idx="0">
                  <c:v>0.66600000000000004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07 - Пожарная безопасность</c:v>
                </c:pt>
              </c:strCache>
            </c:strRef>
          </c:tx>
          <c:dPt>
            <c:idx val="0"/>
            <c:spPr>
              <a:solidFill>
                <a:srgbClr val="CC00CC"/>
              </a:solidFill>
            </c:spPr>
          </c:dPt>
          <c:cat>
            <c:strRef>
              <c:f>Лист1!$A$2</c:f>
              <c:strCache>
                <c:ptCount val="1"/>
                <c:pt idx="0">
                  <c:v>Исполнение плана</c:v>
                </c:pt>
              </c:strCache>
            </c:strRef>
          </c:cat>
          <c:val>
            <c:numRef>
              <c:f>Лист1!$H$2</c:f>
              <c:numCache>
                <c:formatCode>0.0%</c:formatCode>
                <c:ptCount val="1"/>
                <c:pt idx="0">
                  <c:v>0.91100000000000003</c:v>
                </c:pt>
              </c:numCache>
            </c:numRef>
          </c:val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08 - Предупреждение ЧС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Исполнение плана</c:v>
                </c:pt>
              </c:strCache>
            </c:strRef>
          </c:cat>
          <c:val>
            <c:numRef>
              <c:f>Лист1!$I$2</c:f>
              <c:numCache>
                <c:formatCode>0.0%</c:formatCode>
                <c:ptCount val="1"/>
                <c:pt idx="0">
                  <c:v>1</c:v>
                </c:pt>
              </c:numCache>
            </c:numRef>
          </c:val>
        </c:ser>
        <c:ser>
          <c:idx val="8"/>
          <c:order val="8"/>
          <c:tx>
            <c:strRef>
              <c:f>Лист1!$J$1</c:f>
              <c:strCache>
                <c:ptCount val="1"/>
                <c:pt idx="0">
                  <c:v>09 - Ведение похозяйственнного учета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Исполнение плана</c:v>
                </c:pt>
              </c:strCache>
            </c:strRef>
          </c:cat>
          <c:val>
            <c:numRef>
              <c:f>Лист1!$J$2</c:f>
              <c:numCache>
                <c:formatCode>0.0%</c:formatCode>
                <c:ptCount val="1"/>
                <c:pt idx="0">
                  <c:v>0.92400000000000004</c:v>
                </c:pt>
              </c:numCache>
            </c:numRef>
          </c:val>
        </c:ser>
        <c:ser>
          <c:idx val="9"/>
          <c:order val="9"/>
          <c:tx>
            <c:strRef>
              <c:f>Лист1!$K$1</c:f>
              <c:strCache>
                <c:ptCount val="1"/>
                <c:pt idx="0">
                  <c:v>10 - СМИ</c:v>
                </c:pt>
              </c:strCache>
            </c:strRef>
          </c:tx>
          <c:spPr>
            <a:solidFill>
              <a:srgbClr val="CC99FF"/>
            </a:solidFill>
          </c:spPr>
          <c:cat>
            <c:strRef>
              <c:f>Лист1!$A$2</c:f>
              <c:strCache>
                <c:ptCount val="1"/>
                <c:pt idx="0">
                  <c:v>Исполнение плана</c:v>
                </c:pt>
              </c:strCache>
            </c:strRef>
          </c:cat>
          <c:val>
            <c:numRef>
              <c:f>Лист1!$K$2</c:f>
              <c:numCache>
                <c:formatCode>0.0%</c:formatCode>
                <c:ptCount val="1"/>
                <c:pt idx="0">
                  <c:v>0.26700000000000002</c:v>
                </c:pt>
              </c:numCache>
            </c:numRef>
          </c:val>
        </c:ser>
        <c:ser>
          <c:idx val="10"/>
          <c:order val="10"/>
          <c:tx>
            <c:strRef>
              <c:f>Лист1!$L$1</c:f>
              <c:strCache>
                <c:ptCount val="1"/>
                <c:pt idx="0">
                  <c:v>11 - Устойчивое общественное развитие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Исполнение плана</c:v>
                </c:pt>
              </c:strCache>
            </c:strRef>
          </c:cat>
          <c:val>
            <c:numRef>
              <c:f>Лист1!$L$2</c:f>
              <c:numCache>
                <c:formatCode>0.0%</c:formatCode>
                <c:ptCount val="1"/>
                <c:pt idx="0">
                  <c:v>1</c:v>
                </c:pt>
              </c:numCache>
            </c:numRef>
          </c:val>
        </c:ser>
        <c:axId val="125900672"/>
        <c:axId val="125902208"/>
      </c:barChart>
      <c:catAx>
        <c:axId val="125900672"/>
        <c:scaling>
          <c:orientation val="minMax"/>
        </c:scaling>
        <c:axPos val="b"/>
        <c:tickLblPos val="nextTo"/>
        <c:crossAx val="125902208"/>
        <c:crosses val="autoZero"/>
        <c:auto val="1"/>
        <c:lblAlgn val="ctr"/>
        <c:lblOffset val="100"/>
      </c:catAx>
      <c:valAx>
        <c:axId val="125902208"/>
        <c:scaling>
          <c:orientation val="minMax"/>
        </c:scaling>
        <c:axPos val="l"/>
        <c:majorGridlines/>
        <c:numFmt formatCode="0.0%" sourceLinked="1"/>
        <c:tickLblPos val="nextTo"/>
        <c:crossAx val="12590067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4097925131334876"/>
          <c:y val="3.5075768286570103E-3"/>
          <c:w val="0.33779604845493361"/>
          <c:h val="0.96415814909454511"/>
        </c:manualLayout>
      </c:layout>
      <c:txPr>
        <a:bodyPr/>
        <a:lstStyle/>
        <a:p>
          <a:pPr>
            <a:defRPr sz="12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11"/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2015</a:t>
            </a:r>
            <a:endParaRPr lang="ru-RU" dirty="0"/>
          </a:p>
        </c:rich>
      </c:tx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</c:v>
                </c:pt>
              </c:strCache>
            </c:strRef>
          </c:tx>
          <c:spPr>
            <a:ln>
              <a:solidFill>
                <a:srgbClr val="002060"/>
              </a:solidFill>
            </a:ln>
          </c:spPr>
          <c:dPt>
            <c:idx val="0"/>
            <c:spPr>
              <a:solidFill>
                <a:srgbClr val="00B0F0"/>
              </a:solidFill>
              <a:ln>
                <a:solidFill>
                  <a:srgbClr val="002060"/>
                </a:solidFill>
              </a:ln>
            </c:spPr>
          </c:dPt>
          <c:dPt>
            <c:idx val="1"/>
            <c:spPr>
              <a:solidFill>
                <a:srgbClr val="FFFF00"/>
              </a:solidFill>
              <a:ln>
                <a:solidFill>
                  <a:srgbClr val="002060"/>
                </a:solidFill>
              </a:ln>
            </c:spPr>
          </c:dPt>
          <c:dPt>
            <c:idx val="2"/>
            <c:spPr>
              <a:solidFill>
                <a:srgbClr val="00FF00"/>
              </a:solidFill>
              <a:ln>
                <a:solidFill>
                  <a:srgbClr val="002060"/>
                </a:solidFill>
              </a:ln>
            </c:spPr>
          </c:dPt>
          <c:dPt>
            <c:idx val="3"/>
            <c:spPr>
              <a:solidFill>
                <a:srgbClr val="CC00CC"/>
              </a:solidFill>
              <a:ln>
                <a:solidFill>
                  <a:srgbClr val="002060"/>
                </a:solidFill>
              </a:ln>
            </c:spPr>
          </c:dPt>
          <c:dLbls>
            <c:dLbl>
              <c:idx val="0"/>
              <c:layout>
                <c:manualLayout>
                  <c:x val="-6.6295074309664645E-3"/>
                  <c:y val="-2.3560247691776937E-2"/>
                </c:manualLayout>
              </c:layout>
              <c:showPercent val="1"/>
            </c:dLbl>
            <c:dLbl>
              <c:idx val="1"/>
              <c:layout>
                <c:manualLayout>
                  <c:x val="6.1668091600149223E-2"/>
                  <c:y val="-2.2232422518355659E-2"/>
                </c:manualLayout>
              </c:layout>
              <c:showPercent val="1"/>
            </c:dLbl>
            <c:showPercent val="1"/>
            <c:showLeaderLines val="1"/>
          </c:dLbls>
          <c:cat>
            <c:strRef>
              <c:f>Лист1!$A$2:$A$4</c:f>
              <c:strCache>
                <c:ptCount val="3"/>
                <c:pt idx="0">
                  <c:v>Реализация целевых программ</c:v>
                </c:pt>
                <c:pt idx="1">
                  <c:v>Содержание главы поселения</c:v>
                </c:pt>
                <c:pt idx="2">
                  <c:v>Непрограммные расходы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9.6999999999999993</c:v>
                </c:pt>
                <c:pt idx="1">
                  <c:v>7.6</c:v>
                </c:pt>
                <c:pt idx="2">
                  <c:v>82.7</c:v>
                </c:pt>
              </c:numCache>
            </c:numRef>
          </c:val>
        </c:ser>
        <c:dLbls>
          <c:showPercent val="1"/>
        </c:dLbls>
      </c:pie3DChart>
    </c:plotArea>
    <c:legend>
      <c:legendPos val="r"/>
      <c:layout/>
      <c:txPr>
        <a:bodyPr anchor="b"/>
        <a:lstStyle/>
        <a:p>
          <a:pPr>
            <a:lnSpc>
              <a:spcPct val="100000"/>
            </a:lnSpc>
            <a:defRPr sz="12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0.30822</cdr:x>
      <cdr:y>0.29441</cdr:y>
    </cdr:from>
    <cdr:to>
      <cdr:x>0.44315</cdr:x>
      <cdr:y>0.55504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088852" y="1032892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0.30822</cdr:x>
      <cdr:y>0.29441</cdr:y>
    </cdr:from>
    <cdr:to>
      <cdr:x>0.44315</cdr:x>
      <cdr:y>0.55504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088818" y="1138900"/>
          <a:ext cx="914426" cy="10082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0.30822</cdr:x>
      <cdr:y>0.29441</cdr:y>
    </cdr:from>
    <cdr:to>
      <cdr:x>0.44315</cdr:x>
      <cdr:y>0.55504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088852" y="1032892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0.29751</cdr:x>
      <cdr:y>0.27922</cdr:y>
    </cdr:from>
    <cdr:to>
      <cdr:x>0.43244</cdr:x>
      <cdr:y>0.53985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016224" y="1080120"/>
          <a:ext cx="914426" cy="10082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5ECFA2-31F0-449E-A1E9-4E7B23A6E629}" type="datetimeFigureOut">
              <a:rPr lang="ru-RU" smtClean="0"/>
              <a:pPr/>
              <a:t>18.10.2017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43179-3E6A-49C0-822E-1358885E5C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316841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43179-3E6A-49C0-822E-1358885E5CD6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082669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18.10.2017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18.10.2017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18.10.2017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18.10.2017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18.10.2017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18.10.2017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hyperlink" Target="http://www.google.ru/url?sa=i&amp;rct=j&amp;q=&amp;esrc=s&amp;source=images&amp;cd=&amp;cad=rja&amp;uact=8&amp;docid=uvw1mKRFFyw9DM&amp;tbnid=HBaMo5yfEUAcaM:&amp;ved=0CAUQjRw&amp;url=http://vk.com/pages?oid=-20205030&amp;p=%D0%94%D0%BE%D1%82%D0%B0%D1%86%D0%B8%D1%8F_%D0%BC%D1%8D%D1%80%D0%B8%D0%B8_%D0%B3._%D0%9C%D0%BE%D1%81%D0%BA%D0%B2%D1%8B&amp;ei=ABl1U_ChDPT24QSG3oGwDg&amp;bvm=bv.66917471,d.bGE&amp;psig=AFQjCNHMzVo70hdx7twVgknRccXN_hEhnQ&amp;ust=1400269329035635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3.jpeg"/><Relationship Id="rId2" Type="http://schemas.openxmlformats.org/officeDocument/2006/relationships/hyperlink" Target="http://www.google.ru/url?sa=i&amp;rct=j&amp;q=&amp;esrc=s&amp;source=images&amp;cd=&amp;cad=rja&amp;uact=8&amp;docid=H1HuRebhBcQTMM&amp;tbnid=I6BZUOWpo8I9mM:&amp;ved=0CAUQjRw&amp;url=http://zoo-farm.ru/page/10/&amp;ei=wwp1U4CmEq3Q4QTQ14D4DA&amp;bvm=bv.66917471,d.bGE&amp;psig=AFQjCNEpS9ZbQpF_XhFXI_Pp_q8cjDlAPQ&amp;ust=1400265755622362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hyperlink" Target="http://www.google.ru/url?sa=i&amp;rct=j&amp;q=&amp;esrc=s&amp;source=images&amp;cd=&amp;cad=rja&amp;uact=8&amp;docid=xa5Il0SqaDCgoM&amp;tbnid=SKp-DNgtVxy4lM:&amp;ved=0CAUQjRw&amp;url=http://go32.ru/news/incidents/4683-rybalka-na-desne-oboshlas-yunym-brakoneram-solidnym-shtrafom.html&amp;ei=gAt1U9DzIurm4QTBmIHoDw&amp;bvm=bv.66917471,d.bGE&amp;psig=AFQjCNE8W5krL_3d41w2ymWpvGY2be4NTw&amp;ust=1400265943935526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4005064"/>
            <a:ext cx="7406640" cy="175260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Отчет об исполнении бюджета муниципального образования «Могочинское сельское поселение»</a:t>
            </a:r>
          </a:p>
          <a:p>
            <a:pPr algn="ctr"/>
            <a:r>
              <a:rPr lang="ru-RU" b="1" dirty="0" smtClean="0"/>
              <a:t>за 2016 год</a:t>
            </a:r>
            <a:endParaRPr lang="ru-RU" b="1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3648" y="1971714"/>
            <a:ext cx="7406640" cy="1472184"/>
          </a:xfrm>
        </p:spPr>
        <p:txBody>
          <a:bodyPr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БЮДЖЕТ ДЛЯ ГРАЖДАН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0080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260648"/>
            <a:ext cx="69847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исполнения плана по налоговым и неналоговым доходам бюджета поселения 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2016 год</a:t>
            </a:r>
            <a:endParaRPr lang="ru-RU" dirty="0">
              <a:solidFill>
                <a:srgbClr val="002060"/>
              </a:solidFill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="" xmlns:p14="http://schemas.microsoft.com/office/powerpoint/2010/main" val="1933858638"/>
              </p:ext>
            </p:extLst>
          </p:nvPr>
        </p:nvGraphicFramePr>
        <p:xfrm>
          <a:off x="611560" y="836712"/>
          <a:ext cx="7992888" cy="5688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13902303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124744"/>
            <a:ext cx="7344816" cy="2592289"/>
          </a:xfrm>
        </p:spPr>
        <p:txBody>
          <a:bodyPr>
            <a:normAutofit/>
          </a:bodyPr>
          <a:lstStyle/>
          <a:p>
            <a:pPr marL="68580" lvl="0" indent="0" algn="ctr">
              <a:buClr>
                <a:srgbClr val="94C600"/>
              </a:buClr>
              <a:buNone/>
            </a:pPr>
            <a:r>
              <a:rPr lang="ru-RU" sz="1500" dirty="0" smtClean="0">
                <a:solidFill>
                  <a:srgbClr val="3E3D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</a:t>
            </a:r>
            <a:r>
              <a:rPr lang="ru-RU" sz="1500" dirty="0">
                <a:solidFill>
                  <a:srgbClr val="3E3D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образования «Могочинское сельское поселение» </a:t>
            </a:r>
            <a:r>
              <a:rPr lang="ru-RU" sz="1500" dirty="0" smtClean="0">
                <a:solidFill>
                  <a:srgbClr val="3E3D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безвозмездных поступлений состоят </a:t>
            </a:r>
            <a:r>
              <a:rPr lang="ru-RU" sz="1500" dirty="0">
                <a:solidFill>
                  <a:srgbClr val="3E3D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следующих поступлений:</a:t>
            </a:r>
          </a:p>
          <a:p>
            <a:pPr lvl="0">
              <a:buClr>
                <a:srgbClr val="94C600"/>
              </a:buClr>
            </a:pPr>
            <a:r>
              <a:rPr lang="ru-RU" sz="1500" dirty="0" smtClean="0">
                <a:solidFill>
                  <a:srgbClr val="3E3D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дотации на выравнивание бюджетной обеспеченности</a:t>
            </a:r>
            <a:endParaRPr lang="ru-RU" sz="1500" dirty="0">
              <a:solidFill>
                <a:srgbClr val="3E3D2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Clr>
                <a:srgbClr val="94C600"/>
              </a:buClr>
            </a:pPr>
            <a:r>
              <a:rPr lang="ru-RU" sz="1500" dirty="0" smtClean="0">
                <a:solidFill>
                  <a:srgbClr val="3E3D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субвенций (на осуществление первичного воинского учета, на предоставление жилых помещений детям-сиротам)</a:t>
            </a:r>
            <a:endParaRPr lang="ru-RU" sz="1500" dirty="0">
              <a:solidFill>
                <a:srgbClr val="3E3D2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Clr>
                <a:srgbClr val="94C600"/>
              </a:buClr>
            </a:pPr>
            <a:r>
              <a:rPr lang="ru-RU" sz="1500" dirty="0" smtClean="0">
                <a:solidFill>
                  <a:srgbClr val="3E3D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иных межбюджетных трансфертов (из бюджетов Томской области  и Молчановского района)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ru-RU" sz="3200" dirty="0" smtClean="0">
                <a:solidFill>
                  <a:srgbClr val="002060"/>
                </a:solidFill>
              </a:rPr>
              <a:t>3. Безвозмездные поступления</a:t>
            </a:r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3074" name="Picture 2" descr="http://cs413427.vk.me/v413427393/6c7f/vMY_64OER1w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4221088"/>
            <a:ext cx="1440159" cy="165618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 descr="https://ds03.infourok.ru/uploads/ex/058f/00066e2e-37c9824a/img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79712" y="4221088"/>
            <a:ext cx="1800200" cy="1656184"/>
          </a:xfrm>
          <a:prstGeom prst="rect">
            <a:avLst/>
          </a:prstGeom>
          <a:noFill/>
        </p:spPr>
      </p:pic>
      <p:pic>
        <p:nvPicPr>
          <p:cNvPr id="17414" name="Picture 6" descr="https://im0-tub-ru.yandex.net/i?id=ccfd597fa541333c32ce1c1d643edee7&amp;n=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79912" y="4221088"/>
            <a:ext cx="1728192" cy="1656184"/>
          </a:xfrm>
          <a:prstGeom prst="rect">
            <a:avLst/>
          </a:prstGeom>
          <a:noFill/>
        </p:spPr>
      </p:pic>
      <p:pic>
        <p:nvPicPr>
          <p:cNvPr id="17416" name="Picture 8" descr="http://www.vmichurinske.ru/uploads/contents/1267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08104" y="4221088"/>
            <a:ext cx="1584175" cy="1656184"/>
          </a:xfrm>
          <a:prstGeom prst="rect">
            <a:avLst/>
          </a:prstGeom>
          <a:noFill/>
        </p:spPr>
      </p:pic>
      <p:pic>
        <p:nvPicPr>
          <p:cNvPr id="17418" name="Picture 10" descr="http://stroiportal-dnepr.com/Statti/veteran_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92280" y="4221088"/>
            <a:ext cx="1800200" cy="16356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269231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211501952"/>
              </p:ext>
            </p:extLst>
          </p:nvPr>
        </p:nvGraphicFramePr>
        <p:xfrm>
          <a:off x="395537" y="404664"/>
          <a:ext cx="8568951" cy="5791200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3988994"/>
                <a:gridCol w="1403535"/>
                <a:gridCol w="1551276"/>
                <a:gridCol w="707044"/>
                <a:gridCol w="91810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Наименование показателя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План, руб.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Факт, руб.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% исполнения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Удельный вес, %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Дотации на выравнивание бюджетной обеспеченности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/>
                        <a:t>6 715 900,00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/>
                        <a:t>6 715 900,00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100,0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52,7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Субвенции бюджетам бюджетной системы Российской Федерации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/>
                        <a:t>2 025 800,00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/>
                        <a:t>1 134 800,00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100,0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8,9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- на осуществление первичного воинского учета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/>
                        <a:t>243 800,00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/>
                        <a:t>243 800,00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100,0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1,9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- на </a:t>
                      </a:r>
                      <a:r>
                        <a:rPr kumimoji="0" lang="ru-RU" sz="1100" kern="1200" dirty="0" smtClean="0"/>
                        <a:t>предоставление жилых помещений детям-сиротам и детям, оставшимся без попечения родителей, лицам из их числа по договорам найма специализированных жилых помещений</a:t>
                      </a:r>
                      <a:endParaRPr lang="ru-RU" sz="1100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/>
                        <a:t>1</a:t>
                      </a:r>
                      <a:r>
                        <a:rPr lang="ru-RU" sz="1100" baseline="0" dirty="0" smtClean="0"/>
                        <a:t> 782 000</a:t>
                      </a:r>
                      <a:r>
                        <a:rPr lang="ru-RU" sz="1100" dirty="0" smtClean="0"/>
                        <a:t>,00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/>
                        <a:t>891 000,00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50,0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7,0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Иные межбюджетные трансферты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/>
                        <a:t>4  923 703,30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/>
                        <a:t>4  903  916,38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100,0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38,4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- </a:t>
                      </a:r>
                      <a:r>
                        <a:rPr kumimoji="0" lang="ru-RU" sz="1100" kern="1200" dirty="0" smtClean="0"/>
                        <a:t>на ремонт автомобильных дорог общего пользования местного значения в границах муниципальных районов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/>
                        <a:t>4 247 700,00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/>
                        <a:t>4 227 913,08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99,5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33,1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44616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- </a:t>
                      </a:r>
                      <a:r>
                        <a:rPr kumimoji="0" lang="ru-RU" sz="1100" kern="1200" dirty="0" smtClean="0"/>
                        <a:t>на оказание помощи в ремонте и (или) переустройстве жилых помещений отдельных категорий граждан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/>
                        <a:t>35 000,00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/>
                        <a:t>35 000,00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100,0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0,3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- </a:t>
                      </a:r>
                      <a:r>
                        <a:rPr kumimoji="0" lang="ru-RU" sz="1100" kern="1200" dirty="0" smtClean="0"/>
                        <a:t>на приобретение строительных материалов для изготовления и установки изгороди на стадионе с. Могочино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/>
                        <a:t>100 000,00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/>
                        <a:t>100 000,00 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100,0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0,8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-</a:t>
                      </a:r>
                      <a:r>
                        <a:rPr lang="ru-RU" sz="1100" baseline="0" dirty="0" smtClean="0"/>
                        <a:t> </a:t>
                      </a:r>
                      <a:r>
                        <a:rPr kumimoji="0" lang="ru-RU" sz="1100" kern="1200" dirty="0" smtClean="0"/>
                        <a:t>на исполнение судебных актов по обеспечению жилыми помещениями детей-сирот и детей, оставшихся без попечения родителей, а также лиц из их числа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/>
                        <a:t>459 000,00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/>
                        <a:t>459 000,00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100,0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3,6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-на поддержание мер по обеспечению сбалансированности бюджетов сельских поселений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82 003,30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82 003,30</a:t>
                      </a:r>
                    </a:p>
                    <a:p>
                      <a:pPr algn="r"/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0,6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ВСЕГО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/>
                        <a:t>13 665 403,30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/>
                        <a:t>12  754 616,38</a:t>
                      </a:r>
                      <a:endParaRPr lang="ru-RU" sz="11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93,3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100,00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0"/>
            <a:ext cx="7024744" cy="529128"/>
          </a:xfrm>
        </p:spPr>
        <p:txBody>
          <a:bodyPr anchor="ctr">
            <a:norm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от безвозмездных  поступлений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04183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179815734"/>
              </p:ext>
            </p:extLst>
          </p:nvPr>
        </p:nvGraphicFramePr>
        <p:xfrm>
          <a:off x="1042988" y="1989138"/>
          <a:ext cx="6777037" cy="38433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60648"/>
            <a:ext cx="7024744" cy="576064"/>
          </a:xfrm>
        </p:spPr>
        <p:txBody>
          <a:bodyPr anchor="ctr">
            <a:norm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 </a:t>
            </a: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безвозмездных поступлений</a:t>
            </a:r>
            <a:endParaRPr lang="ru-RU" sz="2800" dirty="0">
              <a:solidFill>
                <a:srgbClr val="002060"/>
              </a:solidFill>
            </a:endParaRPr>
          </a:p>
        </p:txBody>
      </p:sp>
      <p:graphicFrame>
        <p:nvGraphicFramePr>
          <p:cNvPr id="6" name="Объект 3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824780294"/>
              </p:ext>
            </p:extLst>
          </p:nvPr>
        </p:nvGraphicFramePr>
        <p:xfrm>
          <a:off x="395536" y="764704"/>
          <a:ext cx="8352928" cy="5832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="" xmlns:p14="http://schemas.microsoft.com/office/powerpoint/2010/main" val="4268632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809971518"/>
              </p:ext>
            </p:extLst>
          </p:nvPr>
        </p:nvGraphicFramePr>
        <p:xfrm>
          <a:off x="323528" y="764704"/>
          <a:ext cx="8496944" cy="5688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60648"/>
            <a:ext cx="7024744" cy="817160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поступления доходов в бюджет поселения</a:t>
            </a:r>
            <a:b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 2016 год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2905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412776"/>
            <a:ext cx="7024744" cy="745152"/>
          </a:xfrm>
        </p:spPr>
        <p:txBody>
          <a:bodyPr anchor="ctr">
            <a:norm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4. Расходы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21059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928572899"/>
              </p:ext>
            </p:extLst>
          </p:nvPr>
        </p:nvGraphicFramePr>
        <p:xfrm>
          <a:off x="755576" y="1124744"/>
          <a:ext cx="7920880" cy="4996663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711242"/>
                <a:gridCol w="2457110"/>
                <a:gridCol w="1493064"/>
                <a:gridCol w="1315248"/>
                <a:gridCol w="936104"/>
                <a:gridCol w="1008112"/>
              </a:tblGrid>
              <a:tr h="690184">
                <a:tc>
                  <a:txBody>
                    <a:bodyPr/>
                    <a:lstStyle/>
                    <a:p>
                      <a:pPr algn="ctr"/>
                      <a:r>
                        <a:rPr lang="ru-RU" sz="1250" dirty="0" err="1" smtClean="0"/>
                        <a:t>РзПр</a:t>
                      </a:r>
                      <a:endParaRPr lang="ru-RU" sz="12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50" dirty="0" smtClean="0"/>
                        <a:t>Наименование показателя</a:t>
                      </a:r>
                      <a:endParaRPr lang="ru-RU" sz="12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50" dirty="0" smtClean="0"/>
                        <a:t>План, </a:t>
                      </a:r>
                    </a:p>
                    <a:p>
                      <a:pPr algn="ctr"/>
                      <a:r>
                        <a:rPr lang="ru-RU" sz="1250" dirty="0" smtClean="0"/>
                        <a:t>руб.</a:t>
                      </a:r>
                      <a:endParaRPr lang="ru-RU" sz="12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50" dirty="0" smtClean="0"/>
                        <a:t>Факт</a:t>
                      </a:r>
                      <a:endParaRPr lang="ru-RU" sz="12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50" dirty="0" smtClean="0"/>
                        <a:t>% исполнения</a:t>
                      </a:r>
                      <a:endParaRPr lang="ru-RU" sz="12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50" dirty="0" smtClean="0"/>
                        <a:t>Удельный вес, %</a:t>
                      </a:r>
                      <a:endParaRPr lang="ru-RU" sz="12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01956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1</a:t>
                      </a:r>
                      <a:endParaRPr lang="ru-RU" sz="13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2</a:t>
                      </a:r>
                      <a:endParaRPr lang="ru-RU" sz="13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3</a:t>
                      </a:r>
                      <a:endParaRPr lang="ru-RU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4</a:t>
                      </a:r>
                      <a:endParaRPr lang="ru-RU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5</a:t>
                      </a:r>
                      <a:endParaRPr lang="ru-RU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6</a:t>
                      </a:r>
                      <a:endParaRPr lang="ru-RU" sz="1300" dirty="0"/>
                    </a:p>
                  </a:txBody>
                  <a:tcPr anchor="ctr"/>
                </a:tc>
              </a:tr>
              <a:tr h="517638"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0102</a:t>
                      </a:r>
                      <a:endParaRPr lang="ru-RU" sz="13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Содержание главы поселения</a:t>
                      </a:r>
                      <a:endParaRPr lang="ru-RU" sz="13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dirty="0" smtClean="0"/>
                        <a:t>1 014 503,07</a:t>
                      </a:r>
                      <a:endParaRPr lang="ru-RU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smtClean="0"/>
                        <a:t>1 014 503,07</a:t>
                      </a:r>
                      <a:endParaRPr lang="ru-RU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dirty="0" smtClean="0"/>
                        <a:t>100,0</a:t>
                      </a:r>
                      <a:endParaRPr lang="ru-RU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dirty="0" smtClean="0"/>
                        <a:t>6,8</a:t>
                      </a:r>
                      <a:endParaRPr lang="ru-RU" sz="1300" dirty="0"/>
                    </a:p>
                  </a:txBody>
                  <a:tcPr anchor="ctr"/>
                </a:tc>
              </a:tr>
              <a:tr h="517638"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0104</a:t>
                      </a:r>
                      <a:endParaRPr lang="ru-RU" sz="13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Расходы на администрацию поселения</a:t>
                      </a:r>
                      <a:endParaRPr lang="ru-RU" sz="13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dirty="0" smtClean="0"/>
                        <a:t>3 839</a:t>
                      </a:r>
                      <a:r>
                        <a:rPr lang="ru-RU" sz="1300" baseline="0" dirty="0" smtClean="0"/>
                        <a:t> 504,23</a:t>
                      </a:r>
                      <a:endParaRPr lang="ru-RU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dirty="0" smtClean="0"/>
                        <a:t>3 803 943,71</a:t>
                      </a:r>
                      <a:endParaRPr lang="ru-RU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dirty="0" smtClean="0"/>
                        <a:t>99,1</a:t>
                      </a:r>
                      <a:endParaRPr lang="ru-RU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dirty="0" smtClean="0"/>
                        <a:t>25,3</a:t>
                      </a:r>
                      <a:endParaRPr lang="ru-RU" sz="1300" dirty="0"/>
                    </a:p>
                  </a:txBody>
                  <a:tcPr anchor="ctr"/>
                </a:tc>
              </a:tr>
              <a:tr h="8092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Arial"/>
                        </a:rPr>
                        <a:t>0113</a:t>
                      </a:r>
                      <a:r>
                        <a:rPr lang="ru-RU" sz="1300" kern="12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 </a:t>
                      </a:r>
                      <a:endParaRPr lang="ru-RU" sz="13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Другие</a:t>
                      </a:r>
                      <a:r>
                        <a:rPr lang="ru-RU" sz="1300" kern="12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Rockwell"/>
                        </a:rPr>
                        <a:t> </a:t>
                      </a:r>
                      <a:r>
                        <a:rPr lang="ru-RU" sz="1300" kern="12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общегосударственные</a:t>
                      </a:r>
                      <a:r>
                        <a:rPr lang="ru-RU" sz="1300" kern="12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Rockwell"/>
                        </a:rPr>
                        <a:t> </a:t>
                      </a:r>
                      <a:r>
                        <a:rPr lang="ru-RU" sz="1300" kern="12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вопросы </a:t>
                      </a:r>
                      <a:endParaRPr lang="ru-RU" sz="13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dirty="0" smtClean="0">
                          <a:latin typeface="+mj-lt"/>
                        </a:rPr>
                        <a:t>383 956,00</a:t>
                      </a:r>
                      <a:endParaRPr lang="ru-RU" sz="13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dirty="0" smtClean="0"/>
                        <a:t>376 029,72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dirty="0" smtClean="0"/>
                        <a:t>97,9</a:t>
                      </a:r>
                      <a:endParaRPr lang="ru-RU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dirty="0" smtClean="0"/>
                        <a:t>2,5</a:t>
                      </a:r>
                      <a:endParaRPr lang="ru-RU" sz="1300" dirty="0"/>
                    </a:p>
                  </a:txBody>
                  <a:tcPr anchor="ctr"/>
                </a:tc>
              </a:tr>
              <a:tr h="3132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Arial"/>
                        </a:rPr>
                        <a:t>0203</a:t>
                      </a:r>
                      <a:r>
                        <a:rPr lang="ru-RU" sz="1300" kern="12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 </a:t>
                      </a:r>
                      <a:endParaRPr lang="ru-RU" sz="13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Национальная</a:t>
                      </a:r>
                      <a:r>
                        <a:rPr lang="ru-RU" sz="1300" kern="12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Rockwell"/>
                        </a:rPr>
                        <a:t> </a:t>
                      </a:r>
                      <a:r>
                        <a:rPr lang="ru-RU" sz="1300" kern="12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оборона </a:t>
                      </a:r>
                      <a:endParaRPr lang="ru-RU" sz="13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dirty="0" smtClean="0">
                          <a:latin typeface="+mj-lt"/>
                        </a:rPr>
                        <a:t>243 800,00</a:t>
                      </a:r>
                      <a:endParaRPr lang="ru-RU" sz="13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dirty="0" smtClean="0"/>
                        <a:t>243 800,00</a:t>
                      </a:r>
                      <a:endParaRPr lang="ru-RU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dirty="0" smtClean="0"/>
                        <a:t>100,0</a:t>
                      </a:r>
                      <a:endParaRPr lang="ru-RU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dirty="0" smtClean="0"/>
                        <a:t>1,6</a:t>
                      </a:r>
                      <a:endParaRPr lang="ru-RU" sz="1300" dirty="0"/>
                    </a:p>
                  </a:txBody>
                  <a:tcPr anchor="ctr"/>
                </a:tc>
              </a:tr>
              <a:tr h="8378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Arial"/>
                        </a:rPr>
                        <a:t>0309</a:t>
                      </a:r>
                      <a:r>
                        <a:rPr lang="ru-RU" sz="1300" kern="12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 </a:t>
                      </a:r>
                      <a:endParaRPr lang="ru-RU" sz="13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Национальная</a:t>
                      </a:r>
                      <a:r>
                        <a:rPr lang="ru-RU" sz="1300" kern="12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Rockwell"/>
                        </a:rPr>
                        <a:t> </a:t>
                      </a:r>
                      <a:r>
                        <a:rPr lang="ru-RU" sz="1300" kern="12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безопасность</a:t>
                      </a:r>
                      <a:r>
                        <a:rPr lang="ru-RU" sz="1300" kern="12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Rockwell"/>
                        </a:rPr>
                        <a:t> </a:t>
                      </a:r>
                      <a:r>
                        <a:rPr lang="ru-RU" sz="1300" kern="12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и</a:t>
                      </a:r>
                      <a:r>
                        <a:rPr lang="ru-RU" sz="1300" kern="12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ru-RU" sz="1300" kern="12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правоохранительная</a:t>
                      </a:r>
                      <a:r>
                        <a:rPr lang="ru-RU" sz="1300" kern="12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Rockwell"/>
                        </a:rPr>
                        <a:t> </a:t>
                      </a:r>
                      <a:r>
                        <a:rPr lang="ru-RU" sz="1300" kern="12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деятельность </a:t>
                      </a:r>
                      <a:endParaRPr lang="ru-RU" sz="13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dirty="0" smtClean="0">
                          <a:latin typeface="+mj-lt"/>
                        </a:rPr>
                        <a:t>43</a:t>
                      </a:r>
                      <a:r>
                        <a:rPr lang="ru-RU" sz="1300" baseline="0" dirty="0" smtClean="0">
                          <a:latin typeface="+mj-lt"/>
                        </a:rPr>
                        <a:t> 550,00</a:t>
                      </a:r>
                      <a:endParaRPr lang="ru-RU" sz="13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dirty="0" smtClean="0"/>
                        <a:t>43 550,00</a:t>
                      </a:r>
                      <a:endParaRPr lang="ru-RU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dirty="0" smtClean="0"/>
                        <a:t>100,0</a:t>
                      </a:r>
                      <a:endParaRPr lang="ru-RU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dirty="0" smtClean="0"/>
                        <a:t>0,3</a:t>
                      </a:r>
                      <a:endParaRPr lang="ru-RU" sz="1300" dirty="0"/>
                    </a:p>
                  </a:txBody>
                  <a:tcPr anchor="ctr"/>
                </a:tc>
              </a:tr>
              <a:tr h="8378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/>
                        <a:t>0314</a:t>
                      </a:r>
                      <a:endParaRPr lang="ru-RU" sz="13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kern="1200" dirty="0" smtClean="0"/>
                        <a:t>Другие</a:t>
                      </a:r>
                      <a:r>
                        <a:rPr kumimoji="0" lang="ru-RU" sz="1300" kern="1200" baseline="0" dirty="0" smtClean="0"/>
                        <a:t> вопросы в области н</a:t>
                      </a:r>
                      <a:r>
                        <a:rPr kumimoji="0" lang="ru-RU" sz="1300" kern="1200" dirty="0" smtClean="0"/>
                        <a:t>ациональной безопасность и правоохранительная деятельность </a:t>
                      </a:r>
                      <a:endParaRPr kumimoji="0" lang="ru-RU" sz="1300" kern="1200" dirty="0" smtClean="0">
                        <a:solidFill>
                          <a:schemeClr val="dk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dirty="0" smtClean="0">
                          <a:latin typeface="+mj-lt"/>
                        </a:rPr>
                        <a:t>35 000,00</a:t>
                      </a:r>
                      <a:endParaRPr lang="ru-RU" sz="13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dirty="0" smtClean="0"/>
                        <a:t>31 925,00</a:t>
                      </a:r>
                      <a:endParaRPr lang="ru-RU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dirty="0" smtClean="0"/>
                        <a:t>91,1</a:t>
                      </a:r>
                      <a:endParaRPr lang="ru-RU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dirty="0" smtClean="0"/>
                        <a:t>0,3</a:t>
                      </a:r>
                      <a:endParaRPr lang="ru-RU" sz="13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692696"/>
            <a:ext cx="7024744" cy="45712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Осуществление расходов по разделам и подразделам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46689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548680"/>
            <a:ext cx="6408712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4159976599"/>
              </p:ext>
            </p:extLst>
          </p:nvPr>
        </p:nvGraphicFramePr>
        <p:xfrm>
          <a:off x="683568" y="1124747"/>
          <a:ext cx="7992888" cy="441398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759114"/>
                <a:gridCol w="2747969"/>
                <a:gridCol w="1468082"/>
                <a:gridCol w="1361539"/>
                <a:gridCol w="840583"/>
                <a:gridCol w="815601"/>
              </a:tblGrid>
              <a:tr h="901624">
                <a:tc>
                  <a:txBody>
                    <a:bodyPr/>
                    <a:lstStyle/>
                    <a:p>
                      <a:pPr algn="ctr"/>
                      <a:r>
                        <a:rPr lang="ru-RU" sz="1250" dirty="0" err="1" smtClean="0"/>
                        <a:t>РзПр</a:t>
                      </a:r>
                      <a:endParaRPr lang="ru-RU" sz="12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50" dirty="0" smtClean="0"/>
                        <a:t>Наименование показателя</a:t>
                      </a:r>
                      <a:endParaRPr lang="ru-RU" sz="12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50" dirty="0" smtClean="0"/>
                        <a:t>План</a:t>
                      </a:r>
                      <a:endParaRPr lang="ru-RU" sz="12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50" dirty="0" smtClean="0"/>
                        <a:t>Факт</a:t>
                      </a:r>
                      <a:endParaRPr lang="ru-RU" sz="12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50" dirty="0" smtClean="0"/>
                        <a:t>% исполнения</a:t>
                      </a:r>
                      <a:endParaRPr lang="ru-RU" sz="12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50" dirty="0" smtClean="0"/>
                        <a:t>Удельный вес, %</a:t>
                      </a:r>
                      <a:endParaRPr lang="ru-RU" sz="12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50501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1</a:t>
                      </a:r>
                      <a:endParaRPr lang="ru-RU" sz="13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2</a:t>
                      </a:r>
                      <a:endParaRPr lang="ru-RU" sz="13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3</a:t>
                      </a:r>
                      <a:endParaRPr lang="ru-RU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4</a:t>
                      </a:r>
                      <a:endParaRPr lang="ru-RU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5</a:t>
                      </a:r>
                      <a:endParaRPr lang="ru-RU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6</a:t>
                      </a:r>
                      <a:endParaRPr lang="ru-RU" sz="1300" dirty="0"/>
                    </a:p>
                  </a:txBody>
                  <a:tcPr anchor="ctr"/>
                </a:tc>
              </a:tr>
              <a:tr h="624510"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0409</a:t>
                      </a:r>
                      <a:endParaRPr lang="ru-RU" sz="13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Национальная экономика (дорожный фонд поселения)</a:t>
                      </a:r>
                      <a:endParaRPr lang="ru-RU" sz="13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dirty="0" smtClean="0"/>
                        <a:t>6 790 542,61</a:t>
                      </a:r>
                      <a:endParaRPr lang="ru-RU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dirty="0" smtClean="0"/>
                        <a:t>5 809 247,76</a:t>
                      </a:r>
                      <a:endParaRPr lang="ru-RU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dirty="0" smtClean="0"/>
                        <a:t>85,5</a:t>
                      </a:r>
                      <a:endParaRPr lang="ru-RU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dirty="0" smtClean="0"/>
                        <a:t>38,7</a:t>
                      </a:r>
                      <a:endParaRPr lang="ru-RU" sz="1300" dirty="0"/>
                    </a:p>
                  </a:txBody>
                  <a:tcPr anchor="ctr"/>
                </a:tc>
              </a:tr>
              <a:tr h="422122"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0503</a:t>
                      </a:r>
                      <a:endParaRPr lang="ru-RU" sz="13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Благоустройство</a:t>
                      </a:r>
                      <a:endParaRPr lang="ru-RU" sz="13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dirty="0" smtClean="0"/>
                        <a:t>3 138</a:t>
                      </a:r>
                      <a:r>
                        <a:rPr lang="ru-RU" sz="1300" baseline="0" dirty="0" smtClean="0"/>
                        <a:t> </a:t>
                      </a:r>
                      <a:r>
                        <a:rPr lang="ru-RU" sz="1300" dirty="0" smtClean="0"/>
                        <a:t>837,97</a:t>
                      </a:r>
                      <a:endParaRPr lang="ru-RU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dirty="0" smtClean="0"/>
                        <a:t>2 227 586,06  </a:t>
                      </a:r>
                      <a:endParaRPr lang="ru-RU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dirty="0" smtClean="0"/>
                        <a:t>71,0</a:t>
                      </a:r>
                      <a:endParaRPr lang="ru-RU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dirty="0" smtClean="0"/>
                        <a:t>14,8</a:t>
                      </a:r>
                      <a:endParaRPr lang="ru-RU" sz="1300" dirty="0"/>
                    </a:p>
                  </a:txBody>
                  <a:tcPr anchor="ctr"/>
                </a:tc>
              </a:tr>
              <a:tr h="422122"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0801</a:t>
                      </a:r>
                      <a:endParaRPr lang="ru-RU" sz="13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Культура</a:t>
                      </a:r>
                      <a:endParaRPr lang="ru-RU" sz="13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dirty="0" smtClean="0"/>
                        <a:t>50 000,00</a:t>
                      </a:r>
                      <a:endParaRPr lang="ru-RU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dirty="0" smtClean="0"/>
                        <a:t>50 000,00</a:t>
                      </a:r>
                      <a:endParaRPr lang="ru-RU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dirty="0" smtClean="0"/>
                        <a:t>100,0</a:t>
                      </a:r>
                      <a:endParaRPr lang="ru-RU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dirty="0" smtClean="0"/>
                        <a:t>0,3</a:t>
                      </a:r>
                      <a:endParaRPr lang="ru-RU" sz="1300" dirty="0"/>
                    </a:p>
                  </a:txBody>
                  <a:tcPr anchor="ctr"/>
                </a:tc>
              </a:tr>
              <a:tr h="422122"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1003</a:t>
                      </a:r>
                      <a:endParaRPr lang="ru-RU" sz="13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Социальное обеспечение населения</a:t>
                      </a:r>
                      <a:endParaRPr lang="ru-RU" sz="13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dirty="0" smtClean="0"/>
                        <a:t>35 000,00</a:t>
                      </a:r>
                      <a:endParaRPr lang="ru-RU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dirty="0" smtClean="0"/>
                        <a:t>35 000,00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dirty="0" smtClean="0"/>
                        <a:t>100,0</a:t>
                      </a:r>
                      <a:endParaRPr lang="ru-RU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dirty="0" smtClean="0"/>
                        <a:t>0,2</a:t>
                      </a:r>
                      <a:endParaRPr lang="ru-RU" sz="1300" dirty="0"/>
                    </a:p>
                  </a:txBody>
                  <a:tcPr anchor="ctr"/>
                </a:tc>
              </a:tr>
              <a:tr h="422122"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latin typeface="+mn-lt"/>
                          <a:cs typeface="Times New Roman" panose="02020603050405020304" pitchFamily="18" charset="0"/>
                        </a:rPr>
                        <a:t>1004</a:t>
                      </a:r>
                      <a:endParaRPr lang="ru-RU" sz="13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latin typeface="+mn-lt"/>
                          <a:cs typeface="Times New Roman" panose="02020603050405020304" pitchFamily="18" charset="0"/>
                        </a:rPr>
                        <a:t>Охрана семьи и детства</a:t>
                      </a:r>
                      <a:endParaRPr lang="ru-RU" sz="13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dirty="0" smtClean="0"/>
                        <a:t>2 241 000,00</a:t>
                      </a:r>
                      <a:endParaRPr lang="ru-RU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dirty="0" smtClean="0"/>
                        <a:t>1 350 000,00</a:t>
                      </a:r>
                      <a:endParaRPr lang="ru-RU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dirty="0" smtClean="0"/>
                        <a:t>60,2</a:t>
                      </a:r>
                      <a:endParaRPr lang="ru-RU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dirty="0" smtClean="0"/>
                        <a:t>9,0</a:t>
                      </a:r>
                      <a:endParaRPr lang="ru-RU" sz="1300" dirty="0"/>
                    </a:p>
                  </a:txBody>
                  <a:tcPr anchor="ctr"/>
                </a:tc>
              </a:tr>
              <a:tr h="422122"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1101</a:t>
                      </a:r>
                      <a:endParaRPr lang="ru-RU" sz="13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Физкультура и спорт</a:t>
                      </a:r>
                      <a:endParaRPr lang="ru-RU" sz="13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dirty="0" smtClean="0"/>
                        <a:t>20 000,00</a:t>
                      </a:r>
                      <a:endParaRPr lang="ru-RU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dirty="0" smtClean="0"/>
                        <a:t>20 000,00</a:t>
                      </a:r>
                      <a:endParaRPr lang="ru-RU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dirty="0" smtClean="0"/>
                        <a:t>100,0</a:t>
                      </a:r>
                      <a:endParaRPr lang="ru-RU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dirty="0" smtClean="0"/>
                        <a:t>0,2</a:t>
                      </a:r>
                      <a:endParaRPr lang="ru-RU" sz="1300" dirty="0"/>
                    </a:p>
                  </a:txBody>
                  <a:tcPr anchor="ctr"/>
                </a:tc>
              </a:tr>
              <a:tr h="422122">
                <a:tc gridSpan="2">
                  <a:txBody>
                    <a:bodyPr/>
                    <a:lstStyle/>
                    <a:p>
                      <a:r>
                        <a:rPr lang="ru-RU" sz="1300" b="1" dirty="0" smtClean="0"/>
                        <a:t>Всего</a:t>
                      </a:r>
                      <a:endParaRPr lang="ru-RU" sz="1300" b="1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b="1" dirty="0" smtClean="0"/>
                        <a:t>17 886 787,88</a:t>
                      </a:r>
                      <a:endParaRPr lang="ru-RU" sz="13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b="1" dirty="0" smtClean="0"/>
                        <a:t>15 008 085,32</a:t>
                      </a:r>
                      <a:endParaRPr lang="ru-RU" sz="13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b="1" dirty="0" smtClean="0"/>
                        <a:t>83,9</a:t>
                      </a:r>
                      <a:endParaRPr lang="ru-RU" sz="13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b="1" dirty="0" smtClean="0"/>
                        <a:t>100,0</a:t>
                      </a:r>
                      <a:endParaRPr lang="ru-RU" sz="1300" b="1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692696"/>
            <a:ext cx="7024744" cy="45712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</a:rPr>
              <a:t>Осуществление расходов по разделам и подразделам(продолжение</a:t>
            </a:r>
            <a:r>
              <a:rPr lang="ru-RU" sz="2800" b="1" dirty="0" smtClean="0">
                <a:solidFill>
                  <a:srgbClr val="002060"/>
                </a:solidFill>
              </a:rPr>
              <a:t>)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89470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163780035"/>
              </p:ext>
            </p:extLst>
          </p:nvPr>
        </p:nvGraphicFramePr>
        <p:xfrm>
          <a:off x="457200" y="1524000"/>
          <a:ext cx="82296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Распределение расходов </a:t>
            </a:r>
            <a:r>
              <a:rPr lang="ru-RU" sz="2800" b="1" dirty="0">
                <a:solidFill>
                  <a:srgbClr val="002060"/>
                </a:solidFill>
              </a:rPr>
              <a:t>по разделам и подразделам</a:t>
            </a:r>
            <a:r>
              <a:rPr lang="ru-RU" sz="2800" b="1" dirty="0" smtClean="0">
                <a:solidFill>
                  <a:srgbClr val="002060"/>
                </a:solidFill>
              </a:rPr>
              <a:t> за 201 год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652510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anchor="ctr">
            <a:normAutofit fontScale="77500" lnSpcReduction="20000"/>
          </a:bodyPr>
          <a:lstStyle/>
          <a:p>
            <a:pPr marL="0" indent="0" algn="just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Представляем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вашему вниманию Отчет об исполнении бюджета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образования «Могочинское сельское поселения» за 2016 год в рамках проекта «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для граждан». </a:t>
            </a: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для граждан» предназначен, прежде всего, для жителей, не обладающих специальными знаниями в сфере бюджетного законодательства. Информация,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представленная в данной презентации, знакомит жителей с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основными характеристиками бюджета поселения и результатами его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исполнения за прошедший период текущего года.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	Надеемся, что представление бюджета и бюджетного процесса в понятной для жителей форме повысит уровень общественного участия граждан в бюджетном процессе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Могочинского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поселения. </a:t>
            </a:r>
          </a:p>
          <a:p>
            <a:pPr marL="0" indent="0" algn="just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Заместитель Главы Администрации 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Могочинского сельского поселения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О. В.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Сотова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920880" cy="1224136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Уважаемые жители </a:t>
            </a:r>
            <a:br>
              <a:rPr lang="ru-RU" sz="3200" b="1" dirty="0" smtClean="0">
                <a:solidFill>
                  <a:srgbClr val="002060"/>
                </a:solidFill>
              </a:rPr>
            </a:br>
            <a:r>
              <a:rPr lang="ru-RU" sz="3200" b="1" dirty="0" smtClean="0">
                <a:solidFill>
                  <a:srgbClr val="002060"/>
                </a:solidFill>
              </a:rPr>
              <a:t>Могочинского сельского поселения!</a:t>
            </a:r>
            <a:endParaRPr lang="ru-RU" sz="3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16330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476672"/>
            <a:ext cx="7498080" cy="1143000"/>
          </a:xfrm>
        </p:spPr>
        <p:txBody>
          <a:bodyPr anchor="t">
            <a:norm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программной части бюджета поселения</a:t>
            </a:r>
            <a:b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2016 год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883188611"/>
              </p:ext>
            </p:extLst>
          </p:nvPr>
        </p:nvGraphicFramePr>
        <p:xfrm>
          <a:off x="611560" y="1484784"/>
          <a:ext cx="8064896" cy="4290510"/>
        </p:xfrm>
        <a:graphic>
          <a:graphicData uri="http://schemas.openxmlformats.org/drawingml/2006/table">
            <a:tbl>
              <a:tblPr firstRow="1" firstCol="1" bandRow="1">
                <a:tableStyleId>{08FB837D-C827-4EFA-A057-4D05807E0F7C}</a:tableStyleId>
              </a:tblPr>
              <a:tblGrid>
                <a:gridCol w="5149061"/>
                <a:gridCol w="899611"/>
                <a:gridCol w="1080120"/>
                <a:gridCol w="936104"/>
              </a:tblGrid>
              <a:tr h="4961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Наименование </a:t>
                      </a:r>
                      <a:r>
                        <a:rPr lang="ru-RU" sz="1500" dirty="0" smtClean="0">
                          <a:effectLst/>
                        </a:rPr>
                        <a:t>муниципальной </a:t>
                      </a:r>
                      <a:r>
                        <a:rPr lang="ru-RU" sz="1500" dirty="0">
                          <a:effectLst/>
                        </a:rPr>
                        <a:t>программы </a:t>
                      </a:r>
                      <a:r>
                        <a:rPr lang="ru-RU" sz="1500" dirty="0" smtClean="0">
                          <a:effectLst/>
                        </a:rPr>
                        <a:t>Могочинского сельского поселения</a:t>
                      </a:r>
                      <a:endParaRPr lang="ru-RU" sz="15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627" marR="5162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</a:rPr>
                        <a:t>План, тыс. рублей</a:t>
                      </a:r>
                      <a:endParaRPr lang="ru-RU" sz="15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627" marR="5162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</a:rPr>
                        <a:t>Факт, тыс. рублей</a:t>
                      </a:r>
                      <a:endParaRPr lang="ru-RU" sz="15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627" marR="5162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</a:rPr>
                        <a:t>Процент исполнения</a:t>
                      </a:r>
                      <a:endParaRPr lang="ru-RU" sz="15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627" marR="51627" marT="0" marB="0" anchor="ctr"/>
                </a:tc>
              </a:tr>
              <a:tr h="3393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kumimoji="0" lang="ru-RU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Модернизация и развитие автомобильных дорог общего пользования местного значения муниципального образования «Могочинское сельское поселение» Молчановского района Томской области на 2015-2017 годы и на период до 2020 года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627" marR="51627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500" dirty="0">
                          <a:latin typeface="+mn-lt"/>
                          <a:ea typeface="Times New Roman"/>
                          <a:cs typeface="Times New Roman"/>
                        </a:rPr>
                        <a:t>2 542,8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500">
                          <a:latin typeface="+mn-lt"/>
                          <a:ea typeface="Times New Roman"/>
                          <a:cs typeface="Times New Roman"/>
                        </a:rPr>
                        <a:t>1 581,3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500" dirty="0">
                          <a:latin typeface="+mn-lt"/>
                          <a:ea typeface="Times New Roman"/>
                          <a:cs typeface="Times New Roman"/>
                        </a:rPr>
                        <a:t>62,2</a:t>
                      </a:r>
                    </a:p>
                  </a:txBody>
                  <a:tcPr marL="68580" marR="68580" marT="0" marB="0" anchor="b"/>
                </a:tc>
              </a:tr>
              <a:tr h="2474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kumimoji="0" lang="ru-RU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Развитие культуры муниципального образования «Могочинское сельское поселение»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627" marR="51627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</a:rPr>
                        <a:t>50,0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1627" marR="51627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</a:rPr>
                        <a:t>50,0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1627" marR="51627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</a:rPr>
                        <a:t>100,0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1627" marR="51627" marT="0" marB="0" anchor="ctr"/>
                </a:tc>
              </a:tr>
              <a:tr h="3393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kumimoji="0" lang="ru-RU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Развитие физической культуры и спорта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627" marR="51627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</a:rPr>
                        <a:t>20,0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1627" marR="51627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</a:rPr>
                        <a:t>20,0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1627" marR="51627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</a:rPr>
                        <a:t>100,0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1627" marR="51627" marT="0" marB="0" anchor="ctr"/>
                </a:tc>
              </a:tr>
              <a:tr h="3393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kumimoji="0" lang="ru-RU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Благоустройство территории Могочинского сельского поселения 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627" marR="51627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500">
                          <a:latin typeface="+mn-lt"/>
                          <a:ea typeface="Times New Roman"/>
                          <a:cs typeface="Times New Roman"/>
                        </a:rPr>
                        <a:t>1 568,8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500">
                          <a:latin typeface="+mn-lt"/>
                          <a:ea typeface="Times New Roman"/>
                          <a:cs typeface="Times New Roman"/>
                        </a:rPr>
                        <a:t>1 138,1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500" dirty="0">
                          <a:latin typeface="+mn-lt"/>
                          <a:ea typeface="Times New Roman"/>
                          <a:cs typeface="Times New Roman"/>
                        </a:rPr>
                        <a:t>72,5</a:t>
                      </a:r>
                    </a:p>
                  </a:txBody>
                  <a:tcPr marL="68580" marR="68580" marT="0" marB="0" anchor="b"/>
                </a:tc>
              </a:tr>
              <a:tr h="3393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kumimoji="0" lang="ru-RU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Производственный контроль качества питьевой воды нецентрализованных систем питьевого водоснабжения в населенных пунктах Могочинского сельского поселения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627" marR="51627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500">
                          <a:latin typeface="+mn-lt"/>
                          <a:ea typeface="Times New Roman"/>
                          <a:cs typeface="Times New Roman"/>
                        </a:rPr>
                        <a:t>30,0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500">
                          <a:latin typeface="+mn-lt"/>
                          <a:ea typeface="Times New Roman"/>
                          <a:cs typeface="Times New Roman"/>
                        </a:rPr>
                        <a:t>0,0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500" dirty="0">
                          <a:latin typeface="+mn-lt"/>
                          <a:ea typeface="Times New Roman"/>
                          <a:cs typeface="Times New Roman"/>
                        </a:rPr>
                        <a:t>0,0</a:t>
                      </a:r>
                    </a:p>
                  </a:txBody>
                  <a:tcPr marL="68580" marR="68580" marT="0" marB="0" anchor="b"/>
                </a:tc>
              </a:tr>
              <a:tr h="3393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kumimoji="0" lang="ru-RU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Развитие уличного освещения в населенных пунктах Могочинского сельского поселения 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627" marR="51627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500">
                          <a:latin typeface="+mn-lt"/>
                          <a:ea typeface="Times New Roman"/>
                          <a:cs typeface="Times New Roman"/>
                        </a:rPr>
                        <a:t>1 440,0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500">
                          <a:latin typeface="+mn-lt"/>
                          <a:ea typeface="Times New Roman"/>
                          <a:cs typeface="Times New Roman"/>
                        </a:rPr>
                        <a:t>959,5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500" dirty="0">
                          <a:latin typeface="+mn-lt"/>
                          <a:ea typeface="Times New Roman"/>
                          <a:cs typeface="Times New Roman"/>
                        </a:rPr>
                        <a:t>66,6</a:t>
                      </a:r>
                    </a:p>
                  </a:txBody>
                  <a:tcPr marL="68580" marR="68580" marT="0" marB="0" anchor="b"/>
                </a:tc>
              </a:tr>
              <a:tr h="3393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kumimoji="0" lang="ru-RU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Пожарная безопасность на территории Могочинского сельского поселения 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627" marR="51627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500" dirty="0">
                          <a:latin typeface="+mn-lt"/>
                          <a:ea typeface="Times New Roman"/>
                          <a:cs typeface="Times New Roman"/>
                        </a:rPr>
                        <a:t>35,0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500">
                          <a:latin typeface="+mn-lt"/>
                          <a:ea typeface="Times New Roman"/>
                          <a:cs typeface="Times New Roman"/>
                        </a:rPr>
                        <a:t>31,9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500" dirty="0">
                          <a:latin typeface="+mn-lt"/>
                          <a:ea typeface="Times New Roman"/>
                          <a:cs typeface="Times New Roman"/>
                        </a:rPr>
                        <a:t>91,1</a:t>
                      </a:r>
                    </a:p>
                  </a:txBody>
                  <a:tcPr marL="68580" marR="68580" marT="0" marB="0" anchor="b"/>
                </a:tc>
              </a:tr>
              <a:tr h="3393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kumimoji="0" lang="ru-RU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Предупреждение, ликвидация чрезвычайных ситуаций на территории муниципального образования "Могочинское сельское поселение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627" marR="51627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500">
                          <a:latin typeface="+mn-lt"/>
                          <a:ea typeface="Times New Roman"/>
                          <a:cs typeface="Times New Roman"/>
                        </a:rPr>
                        <a:t>44,6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500">
                          <a:latin typeface="+mn-lt"/>
                          <a:ea typeface="Times New Roman"/>
                          <a:cs typeface="Times New Roman"/>
                        </a:rPr>
                        <a:t>44,6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500" dirty="0">
                          <a:latin typeface="+mn-lt"/>
                          <a:ea typeface="Times New Roman"/>
                          <a:cs typeface="Times New Roman"/>
                        </a:rPr>
                        <a:t>100,0</a:t>
                      </a: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1552911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934984927"/>
              </p:ext>
            </p:extLst>
          </p:nvPr>
        </p:nvGraphicFramePr>
        <p:xfrm>
          <a:off x="868211" y="1643688"/>
          <a:ext cx="7403186" cy="2721688"/>
        </p:xfrm>
        <a:graphic>
          <a:graphicData uri="http://schemas.openxmlformats.org/drawingml/2006/table">
            <a:tbl>
              <a:tblPr firstRow="1" firstCol="1" bandRow="1">
                <a:tableStyleId>{08FB837D-C827-4EFA-A057-4D05807E0F7C}</a:tableStyleId>
              </a:tblPr>
              <a:tblGrid>
                <a:gridCol w="4135837"/>
                <a:gridCol w="1058341"/>
                <a:gridCol w="1150667"/>
                <a:gridCol w="1058341"/>
              </a:tblGrid>
              <a:tr h="4961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Наименование </a:t>
                      </a:r>
                      <a:r>
                        <a:rPr lang="ru-RU" sz="1500" dirty="0" smtClean="0">
                          <a:effectLst/>
                        </a:rPr>
                        <a:t>муниципальной </a:t>
                      </a:r>
                      <a:r>
                        <a:rPr lang="ru-RU" sz="1500" dirty="0">
                          <a:effectLst/>
                        </a:rPr>
                        <a:t>программы </a:t>
                      </a:r>
                      <a:r>
                        <a:rPr lang="ru-RU" sz="1500" dirty="0" smtClean="0">
                          <a:effectLst/>
                        </a:rPr>
                        <a:t>Калиновского сельского поселения</a:t>
                      </a:r>
                      <a:endParaRPr lang="ru-RU" sz="15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627" marR="5162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</a:rPr>
                        <a:t>План, тыс. рублей</a:t>
                      </a:r>
                      <a:endParaRPr lang="ru-RU" sz="15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627" marR="5162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</a:rPr>
                        <a:t>Факт, тыс. рублей</a:t>
                      </a:r>
                      <a:endParaRPr lang="ru-RU" sz="15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627" marR="5162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</a:rPr>
                        <a:t>Процент исполнения</a:t>
                      </a:r>
                      <a:endParaRPr lang="ru-RU" sz="15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627" marR="51627" marT="0" marB="0" anchor="ctr"/>
                </a:tc>
              </a:tr>
              <a:tr h="508972">
                <a:tc>
                  <a:txBody>
                    <a:bodyPr/>
                    <a:lstStyle/>
                    <a:p>
                      <a:r>
                        <a:rPr kumimoji="0" lang="ru-RU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Ведение похозяйственного учета</a:t>
                      </a:r>
                    </a:p>
                    <a:p>
                      <a:r>
                        <a:rPr kumimoji="0" lang="ru-RU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 Могочинском сельском поселении на 2016 год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627" marR="51627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500" dirty="0">
                          <a:latin typeface="+mn-lt"/>
                          <a:ea typeface="Times New Roman"/>
                          <a:cs typeface="Times New Roman"/>
                        </a:rPr>
                        <a:t>45,8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500" dirty="0">
                          <a:latin typeface="+mn-lt"/>
                          <a:ea typeface="Times New Roman"/>
                          <a:cs typeface="Times New Roman"/>
                        </a:rPr>
                        <a:t>42,3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500" dirty="0">
                          <a:latin typeface="+mn-lt"/>
                          <a:ea typeface="Times New Roman"/>
                          <a:cs typeface="Times New Roman"/>
                        </a:rPr>
                        <a:t>92,4</a:t>
                      </a:r>
                    </a:p>
                  </a:txBody>
                  <a:tcPr marL="68580" marR="68580" marT="0" marB="0" anchor="b"/>
                </a:tc>
              </a:tr>
              <a:tr h="5089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kumimoji="0" lang="ru-RU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Средства массовой информации на 2016-2018 годы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627" marR="51627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500" dirty="0">
                          <a:latin typeface="+mn-lt"/>
                          <a:ea typeface="Times New Roman"/>
                          <a:cs typeface="Times New Roman"/>
                        </a:rPr>
                        <a:t>6,0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500" dirty="0">
                          <a:latin typeface="+mn-lt"/>
                          <a:ea typeface="Times New Roman"/>
                          <a:cs typeface="Times New Roman"/>
                        </a:rPr>
                        <a:t>1,6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500" dirty="0">
                          <a:latin typeface="+mn-lt"/>
                          <a:ea typeface="Times New Roman"/>
                          <a:cs typeface="Times New Roman"/>
                        </a:rPr>
                        <a:t>26,7</a:t>
                      </a:r>
                    </a:p>
                  </a:txBody>
                  <a:tcPr marL="68580" marR="68580" marT="0" marB="0" anchor="b"/>
                </a:tc>
              </a:tr>
              <a:tr h="5089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kumimoji="0" lang="ru-RU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Устойчивое общественное развитие в муниципальном образовании "Могочинское сельское поселение" 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627" marR="51627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500">
                          <a:latin typeface="+mn-lt"/>
                          <a:ea typeface="Times New Roman"/>
                          <a:cs typeface="Times New Roman"/>
                        </a:rPr>
                        <a:t>18,3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500">
                          <a:latin typeface="+mn-lt"/>
                          <a:ea typeface="Times New Roman"/>
                          <a:cs typeface="Times New Roman"/>
                        </a:rPr>
                        <a:t>18,3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500" dirty="0">
                          <a:latin typeface="+mn-lt"/>
                          <a:ea typeface="Times New Roman"/>
                          <a:cs typeface="Times New Roman"/>
                        </a:rPr>
                        <a:t>100,0</a:t>
                      </a:r>
                    </a:p>
                  </a:txBody>
                  <a:tcPr marL="68580" marR="68580" marT="0" marB="0" anchor="b"/>
                </a:tc>
              </a:tr>
              <a:tr h="5089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</a:rPr>
                        <a:t>ВСЕГО</a:t>
                      </a:r>
                      <a:endParaRPr lang="ru-RU" sz="15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627" marR="51627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</a:rPr>
                        <a:t>5 801,3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1627" marR="51627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</a:rPr>
                        <a:t>3 887,6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1627" marR="51627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</a:rPr>
                        <a:t>67,0</a:t>
                      </a:r>
                      <a:endParaRPr lang="ru-RU" sz="1500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51627" marR="51627" marT="0" marB="0" anchor="ctr"/>
                </a:tc>
              </a:tr>
            </a:tbl>
          </a:graphicData>
        </a:graphic>
      </p:graphicFrame>
      <p:sp>
        <p:nvSpPr>
          <p:cNvPr id="4" name="Заголовок 1"/>
          <p:cNvSpPr txBox="1">
            <a:spLocks/>
          </p:cNvSpPr>
          <p:nvPr/>
        </p:nvSpPr>
        <p:spPr>
          <a:xfrm>
            <a:off x="1115616" y="476672"/>
            <a:ext cx="7498080" cy="114300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программной части бюджета поселения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2014 год (продолжение)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349314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188640"/>
            <a:ext cx="69847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исполнения плана по программным расходам бюджета поселения 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2016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  <a:endParaRPr lang="ru-RU" dirty="0"/>
          </a:p>
        </p:txBody>
      </p:sp>
      <p:sp>
        <p:nvSpPr>
          <p:cNvPr id="3" name="Заголовок 2"/>
          <p:cNvSpPr txBox="1">
            <a:spLocks/>
          </p:cNvSpPr>
          <p:nvPr/>
        </p:nvSpPr>
        <p:spPr>
          <a:xfrm>
            <a:off x="611560" y="5085184"/>
            <a:ext cx="8208912" cy="1368152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just"/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5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Наименьший процент исполнения сложился по </a:t>
            </a:r>
            <a:r>
              <a:rPr lang="ru-RU" sz="15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двум муниципальным программам: </a:t>
            </a:r>
            <a:r>
              <a:rPr lang="ru-RU" sz="15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Производственный контроль качества питьевой воды нецентрализованных систем питьевого водоснабжения в населенных пунктах Могочинского сельского </a:t>
            </a:r>
            <a:r>
              <a:rPr lang="ru-RU" sz="1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поселения</a:t>
            </a:r>
            <a:r>
              <a:rPr lang="ru-RU" sz="15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»,</a:t>
            </a:r>
            <a:r>
              <a:rPr lang="ru-RU" sz="15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5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Средства массовой информации на 2016-2018 </a:t>
            </a:r>
            <a:r>
              <a:rPr lang="ru-RU" sz="15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годы</a:t>
            </a:r>
            <a:r>
              <a:rPr lang="ru-RU" sz="15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 По </a:t>
            </a:r>
            <a:r>
              <a:rPr lang="ru-RU" sz="15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остальным </a:t>
            </a:r>
            <a:r>
              <a:rPr lang="ru-RU" sz="15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муниципальным программам  </a:t>
            </a:r>
            <a:r>
              <a:rPr lang="ru-RU" sz="15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финансирование мероприятий исполнено на  </a:t>
            </a:r>
            <a:r>
              <a:rPr lang="ru-RU" sz="15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62,2% </a:t>
            </a:r>
            <a:r>
              <a:rPr lang="ru-RU" sz="15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- 100%.</a:t>
            </a:r>
            <a:endParaRPr lang="ru-RU" sz="1500" dirty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="" xmlns:p14="http://schemas.microsoft.com/office/powerpoint/2010/main" val="2607774548"/>
              </p:ext>
            </p:extLst>
          </p:nvPr>
        </p:nvGraphicFramePr>
        <p:xfrm>
          <a:off x="597828" y="836712"/>
          <a:ext cx="8064896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42762917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260648"/>
            <a:ext cx="7498080" cy="936104"/>
          </a:xfrm>
        </p:spPr>
        <p:txBody>
          <a:bodyPr>
            <a:normAutofit/>
          </a:bodyPr>
          <a:lstStyle/>
          <a:p>
            <a:pPr algn="ctr"/>
            <a: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Сравнительный анализ расходов </a:t>
            </a:r>
            <a: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поселения  </a:t>
            </a:r>
            <a: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текущий и прошедший годы</a:t>
            </a:r>
            <a:endParaRPr lang="ru-RU" dirty="0">
              <a:solidFill>
                <a:srgbClr val="002060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="" xmlns:p14="http://schemas.microsoft.com/office/powerpoint/2010/main" val="1118101944"/>
              </p:ext>
            </p:extLst>
          </p:nvPr>
        </p:nvGraphicFramePr>
        <p:xfrm>
          <a:off x="971600" y="1268761"/>
          <a:ext cx="3784972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Объект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="" xmlns:p14="http://schemas.microsoft.com/office/powerpoint/2010/main" val="2278015934"/>
              </p:ext>
            </p:extLst>
          </p:nvPr>
        </p:nvGraphicFramePr>
        <p:xfrm>
          <a:off x="4932040" y="1268760"/>
          <a:ext cx="3635896" cy="41764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Заголовок 1"/>
          <p:cNvSpPr txBox="1">
            <a:spLocks/>
          </p:cNvSpPr>
          <p:nvPr/>
        </p:nvSpPr>
        <p:spPr>
          <a:xfrm>
            <a:off x="755576" y="5445224"/>
            <a:ext cx="7498080" cy="936104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ru-RU" sz="15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Доля </a:t>
            </a:r>
            <a:r>
              <a:rPr lang="ru-RU" sz="15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программных расходов за </a:t>
            </a:r>
            <a:r>
              <a:rPr lang="ru-RU" sz="15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2016 </a:t>
            </a:r>
            <a:r>
              <a:rPr lang="ru-RU" sz="15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год в общей сумме расходов бюджета поселения по сравнению с аналогичным периодом прошлого года возросла на  </a:t>
            </a:r>
            <a:r>
              <a:rPr lang="ru-RU" sz="15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16%.</a:t>
            </a:r>
            <a:endParaRPr lang="ru-RU" sz="15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227570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268760"/>
            <a:ext cx="7498080" cy="48006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500" dirty="0" smtClean="0"/>
              <a:t>	В целом, показатели отчета об исполнении бюджета </a:t>
            </a:r>
            <a:r>
              <a:rPr lang="ru-RU" sz="1500" dirty="0" smtClean="0"/>
              <a:t>муниципального образования «Могочинское сельское поселение» за 2016 </a:t>
            </a:r>
            <a:r>
              <a:rPr lang="ru-RU" sz="1500" dirty="0" smtClean="0"/>
              <a:t>год немного ниже прогнозных.</a:t>
            </a:r>
          </a:p>
          <a:p>
            <a:pPr marL="0" indent="0" algn="just">
              <a:buNone/>
            </a:pPr>
            <a:r>
              <a:rPr lang="ru-RU" sz="1500" dirty="0"/>
              <a:t>	</a:t>
            </a:r>
            <a:r>
              <a:rPr lang="ru-RU" sz="1500" dirty="0" smtClean="0"/>
              <a:t>Поступление налоговых и неналоговых доходов составило за текущий год составило </a:t>
            </a:r>
            <a:r>
              <a:rPr lang="ru-RU" sz="1500" dirty="0" smtClean="0"/>
              <a:t>101,9% </a:t>
            </a:r>
            <a:r>
              <a:rPr lang="ru-RU" sz="1500" dirty="0" smtClean="0"/>
              <a:t>от плана, что на </a:t>
            </a:r>
            <a:r>
              <a:rPr lang="ru-RU" sz="1500" dirty="0" smtClean="0"/>
              <a:t>31,8% </a:t>
            </a:r>
            <a:r>
              <a:rPr lang="ru-RU" sz="1500" dirty="0" smtClean="0"/>
              <a:t>больше аналогичного показателя прошлого года и на </a:t>
            </a:r>
            <a:r>
              <a:rPr lang="ru-RU" sz="1500" dirty="0" smtClean="0"/>
              <a:t>1,9% больше </a:t>
            </a:r>
            <a:r>
              <a:rPr lang="ru-RU" sz="1500" dirty="0" smtClean="0"/>
              <a:t>прогноза на </a:t>
            </a:r>
            <a:r>
              <a:rPr lang="ru-RU" sz="1500" dirty="0" smtClean="0"/>
              <a:t>2016 </a:t>
            </a:r>
            <a:r>
              <a:rPr lang="ru-RU" sz="1500" dirty="0" smtClean="0"/>
              <a:t>год. </a:t>
            </a:r>
          </a:p>
          <a:p>
            <a:pPr marL="0" indent="0" algn="just">
              <a:buNone/>
            </a:pPr>
            <a:r>
              <a:rPr lang="ru-RU" sz="1500" dirty="0"/>
              <a:t>	</a:t>
            </a:r>
            <a:r>
              <a:rPr lang="ru-RU" sz="1500" dirty="0" smtClean="0"/>
              <a:t>Исполнение плана по </a:t>
            </a:r>
            <a:r>
              <a:rPr lang="ru-RU" sz="1500" dirty="0"/>
              <a:t>расходам составило </a:t>
            </a:r>
            <a:r>
              <a:rPr lang="ru-RU" sz="1500" dirty="0" smtClean="0"/>
              <a:t>83,9%, </a:t>
            </a:r>
            <a:r>
              <a:rPr lang="ru-RU" sz="1500" dirty="0"/>
              <a:t>что на </a:t>
            </a:r>
            <a:r>
              <a:rPr lang="ru-RU" sz="1500" dirty="0" smtClean="0"/>
              <a:t>12,6% </a:t>
            </a:r>
            <a:r>
              <a:rPr lang="ru-RU" sz="1500" dirty="0" smtClean="0"/>
              <a:t>больше </a:t>
            </a:r>
            <a:r>
              <a:rPr lang="ru-RU" sz="1500" dirty="0"/>
              <a:t>аналогичного показателя прошлого </a:t>
            </a:r>
            <a:r>
              <a:rPr lang="ru-RU" sz="1500" dirty="0" smtClean="0"/>
              <a:t>года</a:t>
            </a:r>
            <a:r>
              <a:rPr lang="ru-RU" sz="1500" dirty="0" smtClean="0"/>
              <a:t>.</a:t>
            </a:r>
            <a:endParaRPr lang="ru-RU" sz="1500" dirty="0" smtClean="0"/>
          </a:p>
          <a:p>
            <a:pPr marL="0" indent="0" algn="just">
              <a:buNone/>
            </a:pPr>
            <a:r>
              <a:rPr lang="ru-RU" sz="1500" dirty="0"/>
              <a:t>	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922114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Заключение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" name="Picture 3" descr="C:\Program Files (x86)\Microsoft Office\MEDIA\OFFICE14\Lines\BD21315_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6011577"/>
            <a:ext cx="4219575" cy="56959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7348811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78972" y="3297758"/>
            <a:ext cx="52982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ЗА ВНИМАНИЕ!</a:t>
            </a:r>
            <a:endParaRPr lang="ru-RU" sz="5400" b="1" cap="all" spc="0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52155" y="2480122"/>
            <a:ext cx="33518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СПАСИБО</a:t>
            </a:r>
            <a:endParaRPr lang="ru-RU" sz="5400" b="1" cap="all" spc="0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32318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608" y="1268760"/>
            <a:ext cx="7168840" cy="4979640"/>
          </a:xfrm>
        </p:spPr>
        <p:txBody>
          <a:bodyPr>
            <a:normAutofit/>
          </a:bodyPr>
          <a:lstStyle/>
          <a:p>
            <a:pPr marL="68580" indent="0" algn="just">
              <a:buNone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68580" indent="0" algn="just">
              <a:buNone/>
            </a:pP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муниципального образования «Могочинское сельское поселение» на 2016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ешением Совета Могочинского сельского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поселения от 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30.12.2015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№ 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112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доходам 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2016 год в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сумме 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11 961,6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по расходам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сумме 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11 961,6 тыс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68580" indent="0" algn="just">
              <a:buNone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 в решение о бюджете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образования «Могочинское сельское поселение» на 2016 год за 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прошедший период вносились 4 раза: решением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29.03.2016 г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№ 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119, решением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07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.07.2016 г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№ 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127, решением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25.11.2016 г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№ 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133, решением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29.12.2016г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№ 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137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5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" indent="0" algn="just">
              <a:buNone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Уточненный план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2016 года 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01 января 2017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года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составляет по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доходам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16 867,3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руб., по расходам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17 886,8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Дефицит бюджета покрыт за счет остатка средств на счете поселения, сложившегося на 01 января 2016 г. в размере 1 019,5 тыс. рублей.</a:t>
            </a:r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" indent="0" algn="just">
              <a:buNone/>
            </a:pP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По состоянию на 01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января 2017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 план по доходам исполнен в сумме 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16 018,9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что составляет 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95,0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 от планового показателя; исполнение по расходам 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15 008,1 тыс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руб., что составляет 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83,9 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 от плана.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260648"/>
            <a:ext cx="7024744" cy="889168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Основные показатели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2051" name="Picture 3" descr="C:\Program Files (x86)\Microsoft Office\MEDIA\OFFICE14\Lines\BD21315_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5726782"/>
            <a:ext cx="4219575" cy="56959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948315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043608" y="1312384"/>
            <a:ext cx="6777317" cy="4059813"/>
          </a:xfrm>
        </p:spPr>
        <p:txBody>
          <a:bodyPr/>
          <a:lstStyle/>
          <a:p>
            <a:pPr marL="68580" indent="0" algn="ctr">
              <a:buNone/>
            </a:pP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Налоговые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муниципального образования «Могочинское сельское поселение» на 2016 год поселения состоят из следующих поступлений:</a:t>
            </a:r>
          </a:p>
          <a:p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доходы физических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лиц</a:t>
            </a:r>
          </a:p>
          <a:p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налоги на товары (работы, услуги), реализуемые на территории Российской Федерации (акцизы)</a:t>
            </a:r>
          </a:p>
          <a:p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налоги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имущество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(налог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имущество физических лиц,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земельный налог)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государственная пошлина за совершение нотариальных действий</a:t>
            </a:r>
            <a:endParaRPr lang="ru-RU" sz="1600" dirty="0" smtClean="0"/>
          </a:p>
          <a:p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548680"/>
            <a:ext cx="7024744" cy="74515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1. Налоговые доходы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509120"/>
            <a:ext cx="2016224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509120"/>
            <a:ext cx="2088232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509120"/>
            <a:ext cx="1800200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6" descr="http://www.aw.by/photos/news/445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39752" y="4509120"/>
            <a:ext cx="2448271" cy="17281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016812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4134950216"/>
              </p:ext>
            </p:extLst>
          </p:nvPr>
        </p:nvGraphicFramePr>
        <p:xfrm>
          <a:off x="467544" y="994368"/>
          <a:ext cx="8280920" cy="5254889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3384376"/>
                <a:gridCol w="1368152"/>
                <a:gridCol w="1368152"/>
                <a:gridCol w="1080120"/>
                <a:gridCol w="1080120"/>
              </a:tblGrid>
              <a:tr h="490416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Наименование показателя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План,</a:t>
                      </a:r>
                    </a:p>
                    <a:p>
                      <a:pPr algn="ctr"/>
                      <a:r>
                        <a:rPr lang="ru-RU" sz="1400" dirty="0" smtClean="0"/>
                        <a:t>руб.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Факт,</a:t>
                      </a:r>
                    </a:p>
                    <a:p>
                      <a:pPr algn="ctr"/>
                      <a:r>
                        <a:rPr lang="ru-RU" sz="1400" dirty="0" smtClean="0"/>
                        <a:t>руб.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%  </a:t>
                      </a:r>
                      <a:r>
                        <a:rPr lang="ru-RU" sz="1400" dirty="0" err="1" smtClean="0"/>
                        <a:t>испол-нения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Удельный вес, %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67330">
                <a:tc>
                  <a:txBody>
                    <a:bodyPr/>
                    <a:lstStyle/>
                    <a:p>
                      <a:r>
                        <a:rPr lang="ru-RU" sz="1500" dirty="0" smtClean="0"/>
                        <a:t>Налоги на прибыль,</a:t>
                      </a:r>
                      <a:r>
                        <a:rPr lang="ru-RU" sz="1500" baseline="0" dirty="0" smtClean="0"/>
                        <a:t> доходы</a:t>
                      </a:r>
                      <a:endParaRPr lang="ru-RU" sz="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/>
                        <a:t>761 600,00</a:t>
                      </a:r>
                      <a:endParaRPr lang="ru-RU" sz="16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/>
                        <a:t>763 462,91</a:t>
                      </a:r>
                      <a:endParaRPr lang="ru-RU" sz="16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100,2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0" dirty="0" smtClean="0">
                          <a:latin typeface="+mn-lt"/>
                          <a:cs typeface="+mn-cs"/>
                        </a:rPr>
                        <a:t>23,9</a:t>
                      </a:r>
                      <a:endParaRPr lang="ru-RU" sz="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424846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- НДФЛ</a:t>
                      </a:r>
                      <a:endParaRPr lang="ru-RU" sz="1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761 600,00</a:t>
                      </a:r>
                      <a:endParaRPr lang="ru-RU" sz="1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763 462,91</a:t>
                      </a:r>
                      <a:endParaRPr lang="ru-RU" sz="1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100,2</a:t>
                      </a:r>
                      <a:endParaRPr lang="ru-RU" sz="1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23,9</a:t>
                      </a:r>
                      <a:endParaRPr lang="ru-RU" sz="1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467330">
                <a:tc>
                  <a:txBody>
                    <a:bodyPr/>
                    <a:lstStyle/>
                    <a:p>
                      <a:r>
                        <a:rPr lang="ru-RU" sz="1500" dirty="0" smtClean="0"/>
                        <a:t>Налоги на товары (работы, услуги)</a:t>
                      </a:r>
                      <a:endParaRPr lang="ru-RU" sz="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/>
                        <a:t>2 164 000,00</a:t>
                      </a:r>
                      <a:endParaRPr lang="ru-RU" sz="16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/>
                        <a:t>2 219 628,38</a:t>
                      </a:r>
                      <a:endParaRPr lang="ru-RU" sz="16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/>
                        <a:t>102,6</a:t>
                      </a:r>
                      <a:endParaRPr lang="ru-RU" sz="16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69,6</a:t>
                      </a:r>
                      <a:endParaRPr lang="ru-RU" sz="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467029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- акцизы</a:t>
                      </a:r>
                      <a:endParaRPr lang="ru-RU" sz="1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2 164 000,00</a:t>
                      </a:r>
                      <a:endParaRPr lang="ru-RU" sz="1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2 219 628,38</a:t>
                      </a:r>
                      <a:endParaRPr lang="ru-RU" sz="1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102,6</a:t>
                      </a:r>
                      <a:endParaRPr lang="ru-RU" sz="1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69,6</a:t>
                      </a:r>
                      <a:endParaRPr lang="ru-RU" sz="1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446088">
                <a:tc>
                  <a:txBody>
                    <a:bodyPr/>
                    <a:lstStyle/>
                    <a:p>
                      <a:r>
                        <a:rPr lang="ru-RU" sz="1500" dirty="0" smtClean="0"/>
                        <a:t>Налоги на имущество</a:t>
                      </a:r>
                      <a:endParaRPr lang="ru-RU" sz="1500" b="1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aseline="0" dirty="0" smtClean="0"/>
                        <a:t>165 300,00</a:t>
                      </a:r>
                      <a:endParaRPr lang="ru-RU" sz="1500" b="1" i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166 729,94</a:t>
                      </a:r>
                      <a:endParaRPr lang="ru-RU" sz="1500" b="1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100,9</a:t>
                      </a:r>
                      <a:endParaRPr lang="ru-RU" sz="1500" b="0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5,2</a:t>
                      </a:r>
                      <a:endParaRPr lang="ru-RU" sz="1500" b="1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424846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- налог на имущество</a:t>
                      </a:r>
                      <a:endParaRPr lang="ru-RU" sz="1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50 500,00</a:t>
                      </a:r>
                      <a:endParaRPr lang="ru-RU" sz="1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0" dirty="0" smtClean="0">
                          <a:latin typeface="+mn-lt"/>
                          <a:cs typeface="Times New Roman" panose="02020603050405020304" pitchFamily="18" charset="0"/>
                        </a:rPr>
                        <a:t>50 862,23</a:t>
                      </a:r>
                      <a:endParaRPr lang="ru-RU" sz="1400" i="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0" dirty="0" smtClean="0">
                          <a:latin typeface="+mn-lt"/>
                          <a:cs typeface="Times New Roman" panose="02020603050405020304" pitchFamily="18" charset="0"/>
                        </a:rPr>
                        <a:t>100,6</a:t>
                      </a:r>
                      <a:endParaRPr lang="ru-RU" sz="1400" i="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1,6</a:t>
                      </a:r>
                      <a:endParaRPr lang="ru-RU" sz="1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424846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- земельный налог</a:t>
                      </a:r>
                      <a:endParaRPr lang="ru-RU" sz="1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114 800,00</a:t>
                      </a:r>
                      <a:endParaRPr lang="ru-RU" sz="1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115 867,71</a:t>
                      </a:r>
                      <a:endParaRPr lang="ru-RU" sz="1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100,9</a:t>
                      </a:r>
                      <a:endParaRPr lang="ru-RU" sz="1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3,6</a:t>
                      </a:r>
                      <a:endParaRPr lang="ru-RU" sz="1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446088">
                <a:tc>
                  <a:txBody>
                    <a:bodyPr/>
                    <a:lstStyle/>
                    <a:p>
                      <a:endParaRPr lang="ru-RU" sz="1400" b="1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500" b="1" i="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ru-RU" sz="1500" b="1" i="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ru-RU" sz="1500" b="0" i="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ru-RU" sz="1500" b="1" i="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72223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Государственная пошлина за совершение нотариальных действий</a:t>
                      </a:r>
                      <a:endParaRPr lang="ru-RU" sz="14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/>
                        <a:t>40 350,00</a:t>
                      </a:r>
                      <a:endParaRPr lang="ru-RU" sz="1600" i="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/>
                        <a:t>41 050,00</a:t>
                      </a:r>
                      <a:endParaRPr lang="ru-RU" sz="1600" i="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/>
                        <a:t>101,7</a:t>
                      </a:r>
                      <a:endParaRPr lang="ru-RU" sz="1600" i="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/>
                        <a:t>1,3</a:t>
                      </a:r>
                      <a:endParaRPr lang="ru-RU" sz="1600" i="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446088">
                <a:tc>
                  <a:txBody>
                    <a:bodyPr/>
                    <a:lstStyle/>
                    <a:p>
                      <a:r>
                        <a:rPr lang="ru-RU" sz="1500" dirty="0" smtClean="0"/>
                        <a:t>ВСЕГО</a:t>
                      </a:r>
                      <a:endParaRPr lang="ru-RU" sz="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3 131 250,00</a:t>
                      </a:r>
                      <a:endParaRPr lang="ru-RU" sz="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3 190 871,23</a:t>
                      </a:r>
                      <a:endParaRPr lang="ru-RU" sz="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101,9</a:t>
                      </a:r>
                      <a:endParaRPr lang="ru-RU" sz="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100,0</a:t>
                      </a:r>
                      <a:endParaRPr lang="ru-RU" sz="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404664"/>
            <a:ext cx="6696744" cy="504056"/>
          </a:xfrm>
        </p:spPr>
        <p:txBody>
          <a:bodyPr anchor="ctr">
            <a:norm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Поступление налоговых доходов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52904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4069278964"/>
              </p:ext>
            </p:extLst>
          </p:nvPr>
        </p:nvGraphicFramePr>
        <p:xfrm>
          <a:off x="683568" y="980728"/>
          <a:ext cx="7848872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332656"/>
            <a:ext cx="7024744" cy="601136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 налоговых доходов</a:t>
            </a:r>
            <a:endParaRPr lang="ru-RU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53740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8580" indent="0">
              <a:buNone/>
            </a:pP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68580" indent="0" algn="ctr">
              <a:buNone/>
            </a:pP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Неналоговые доходы бюджета муниципального образования «Могочинское сельское поселение» состоят из следующих поступлений:</a:t>
            </a:r>
          </a:p>
          <a:p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от использования имущества (арендная плата за земельные участки и имущество) </a:t>
            </a:r>
          </a:p>
          <a:p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прочие доходы от использования имущества, находящегося в собственности сельских поселений</a:t>
            </a:r>
          </a:p>
          <a:p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Прочие неналоговые доходы</a:t>
            </a:r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2. Неналоговые </a:t>
            </a:r>
            <a:r>
              <a:rPr lang="ru-RU" dirty="0">
                <a:solidFill>
                  <a:srgbClr val="002060"/>
                </a:solidFill>
              </a:rPr>
              <a:t>доходы</a:t>
            </a:r>
          </a:p>
        </p:txBody>
      </p:sp>
      <p:pic>
        <p:nvPicPr>
          <p:cNvPr id="2052" name="Picture 4" descr="http://zoo-farm.ru/wp-content/uploads/2012/07/kak-vzyat-zemelnyj-uchastok-v-arendu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509120"/>
            <a:ext cx="2088232" cy="17859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go32.ru/uploads/posts/2012-12/1355291163_ynie-brakonieri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509120"/>
            <a:ext cx="2160240" cy="180998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 descr="arenda.jpe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51521" y="4509120"/>
            <a:ext cx="2088232" cy="1800200"/>
          </a:xfrm>
          <a:prstGeom prst="rect">
            <a:avLst/>
          </a:prstGeom>
        </p:spPr>
      </p:pic>
      <p:pic>
        <p:nvPicPr>
          <p:cNvPr id="21506" name="Picture 2" descr="https://im0-tub-ru.yandex.net/i?id=4ef45536e4474ac18b430a622ce211be-l&amp;n=1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27984" y="4509120"/>
            <a:ext cx="2016224" cy="1800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484261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667664517"/>
              </p:ext>
            </p:extLst>
          </p:nvPr>
        </p:nvGraphicFramePr>
        <p:xfrm>
          <a:off x="971601" y="1628800"/>
          <a:ext cx="7425106" cy="3576320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2840862"/>
                <a:gridCol w="1341197"/>
                <a:gridCol w="1362556"/>
                <a:gridCol w="1083156"/>
                <a:gridCol w="79733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Наименование показателя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План, </a:t>
                      </a:r>
                    </a:p>
                    <a:p>
                      <a:pPr algn="ctr"/>
                      <a:r>
                        <a:rPr lang="ru-RU" sz="1400" dirty="0" smtClean="0"/>
                        <a:t>руб.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Факт, </a:t>
                      </a:r>
                    </a:p>
                    <a:p>
                      <a:pPr algn="ctr"/>
                      <a:r>
                        <a:rPr lang="ru-RU" sz="1400" dirty="0" smtClean="0"/>
                        <a:t>руб.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% исполнения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Удельный вес, %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1500" kern="1200" dirty="0" smtClean="0"/>
                        <a:t>Доходы, получаемые в виде арендной платы, за земли, находящиеся в собственности сельских поселений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2 000,00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1 983,06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100,0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2,7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500" dirty="0" smtClean="0"/>
                        <a:t>Доходы</a:t>
                      </a:r>
                      <a:r>
                        <a:rPr lang="ru-RU" sz="1500" baseline="0" dirty="0" smtClean="0"/>
                        <a:t> от сдачи в аренду имущества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30 3</a:t>
                      </a:r>
                      <a:r>
                        <a:rPr lang="ru-RU" sz="1500" baseline="0" dirty="0" smtClean="0"/>
                        <a:t>00,00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30 273,72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100,0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41,2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500" dirty="0" smtClean="0"/>
                        <a:t>Прочие поступления от использования  имущества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36 600,00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39 414,02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107,7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53,7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500" dirty="0" smtClean="0"/>
                        <a:t>Прочие неналоговые</a:t>
                      </a:r>
                      <a:r>
                        <a:rPr lang="ru-RU" sz="1500" baseline="0" dirty="0" smtClean="0"/>
                        <a:t> доходы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1 750,00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1 750,00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100,0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2,4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500" dirty="0" smtClean="0"/>
                        <a:t>ВСЕГО</a:t>
                      </a:r>
                      <a:endParaRPr lang="ru-RU" sz="15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70 650,00</a:t>
                      </a:r>
                      <a:endParaRPr lang="ru-RU" sz="15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73 420,80</a:t>
                      </a:r>
                      <a:endParaRPr lang="ru-RU" sz="15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103,9</a:t>
                      </a:r>
                      <a:endParaRPr lang="ru-RU" sz="15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100</a:t>
                      </a:r>
                      <a:endParaRPr lang="ru-RU" sz="15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620688"/>
            <a:ext cx="7024744" cy="673144"/>
          </a:xfrm>
        </p:spPr>
        <p:txBody>
          <a:bodyPr anchor="ctr">
            <a:norm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Поступление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неналоговых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доходов</a:t>
            </a:r>
            <a:endParaRPr lang="ru-RU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60200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043490" y="1027664"/>
            <a:ext cx="7024744" cy="60113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 неналоговых доходов</a:t>
            </a:r>
            <a:endParaRPr lang="ru-RU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Объект 3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054590310"/>
              </p:ext>
            </p:extLst>
          </p:nvPr>
        </p:nvGraphicFramePr>
        <p:xfrm>
          <a:off x="1043490" y="1988840"/>
          <a:ext cx="6777037" cy="38684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3597763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3135</TotalTime>
  <Words>1115</Words>
  <Application>Microsoft Office PowerPoint</Application>
  <PresentationFormat>Экран (4:3)</PresentationFormat>
  <Paragraphs>398</Paragraphs>
  <Slides>25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Бумажная</vt:lpstr>
      <vt:lpstr>БЮДЖЕТ ДЛЯ ГРАЖДАН</vt:lpstr>
      <vt:lpstr>Уважаемые жители  Могочинского сельского поселения!</vt:lpstr>
      <vt:lpstr>Основные показатели</vt:lpstr>
      <vt:lpstr>1. Налоговые доходы</vt:lpstr>
      <vt:lpstr>Поступление налоговых доходов</vt:lpstr>
      <vt:lpstr>Распределение налоговых доходов</vt:lpstr>
      <vt:lpstr>2. Неналоговые доходы</vt:lpstr>
      <vt:lpstr>Поступление неналоговых доходов</vt:lpstr>
      <vt:lpstr>Слайд 9</vt:lpstr>
      <vt:lpstr>Слайд 10</vt:lpstr>
      <vt:lpstr>3. Безвозмездные поступления</vt:lpstr>
      <vt:lpstr>Доходы от безвозмездных  поступлений</vt:lpstr>
      <vt:lpstr>Распределение безвозмездных поступлений</vt:lpstr>
      <vt:lpstr>Анализ поступления доходов в бюджет поселения  за  2016 год  </vt:lpstr>
      <vt:lpstr>4. Расходы</vt:lpstr>
      <vt:lpstr>Осуществление расходов по разделам и подразделам</vt:lpstr>
      <vt:lpstr>Слайд 17</vt:lpstr>
      <vt:lpstr>Осуществление расходов по разделам и подразделам(продолжение)</vt:lpstr>
      <vt:lpstr>Распределение расходов по разделам и подразделам за 201 год</vt:lpstr>
      <vt:lpstr>Исполнение программной части бюджета поселения за 2016 год</vt:lpstr>
      <vt:lpstr>Слайд 21</vt:lpstr>
      <vt:lpstr>Слайд 22</vt:lpstr>
      <vt:lpstr>Сравнительный анализ расходов бюджета поселения   за текущий и прошедший годы</vt:lpstr>
      <vt:lpstr>Заключение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</dc:creator>
  <cp:lastModifiedBy>RePack by SPecialiST</cp:lastModifiedBy>
  <cp:revision>512</cp:revision>
  <dcterms:created xsi:type="dcterms:W3CDTF">2014-05-15T13:46:29Z</dcterms:created>
  <dcterms:modified xsi:type="dcterms:W3CDTF">2017-10-18T08:46:52Z</dcterms:modified>
</cp:coreProperties>
</file>